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80" r:id="rId12"/>
    <p:sldId id="266" r:id="rId13"/>
    <p:sldId id="267" r:id="rId14"/>
    <p:sldId id="284" r:id="rId15"/>
    <p:sldId id="268" r:id="rId16"/>
    <p:sldId id="287" r:id="rId17"/>
    <p:sldId id="269" r:id="rId18"/>
    <p:sldId id="270" r:id="rId19"/>
    <p:sldId id="271" r:id="rId20"/>
    <p:sldId id="291" r:id="rId21"/>
    <p:sldId id="272" r:id="rId22"/>
    <p:sldId id="273" r:id="rId23"/>
    <p:sldId id="294" r:id="rId24"/>
    <p:sldId id="275" r:id="rId25"/>
    <p:sldId id="276"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CC"/>
    <a:srgbClr val="FF33CC"/>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580" y="-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401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1945159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128702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15424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142577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79510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2519523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125123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1022108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17140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DEB3FA-F790-41D3-95A3-DE354D3BA777}" type="datetimeFigureOut">
              <a:rPr lang="en-US" smtClean="0"/>
              <a:t>10/17/2022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D70EF4-5767-4A4B-AECF-C1452F0F8BE2}" type="slidenum">
              <a:rPr lang="en-US" smtClean="0"/>
              <a:t>‹#›</a:t>
            </a:fld>
            <a:endParaRPr lang="en-US"/>
          </a:p>
        </p:txBody>
      </p:sp>
    </p:spTree>
    <p:extLst>
      <p:ext uri="{BB962C8B-B14F-4D97-AF65-F5344CB8AC3E}">
        <p14:creationId xmlns:p14="http://schemas.microsoft.com/office/powerpoint/2010/main" val="2845006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gif"/><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16" name="Freeform 9"/>
          <p:cNvSpPr>
            <a:spLocks/>
          </p:cNvSpPr>
          <p:nvPr userDrawn="1"/>
        </p:nvSpPr>
        <p:spPr bwMode="gray">
          <a:xfrm>
            <a:off x="235669" y="6328538"/>
            <a:ext cx="5920033" cy="534988"/>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rgbClr val="00B050"/>
          </a:solidFill>
          <a:ln w="9525">
            <a:noFill/>
            <a:round/>
            <a:headEnd/>
            <a:tailEnd/>
          </a:ln>
          <a:effectLst>
            <a:outerShdw dir="18840000" algn="ctr" rotWithShape="0">
              <a:srgbClr val="000000">
                <a:alpha val="43137"/>
              </a:srgbClr>
            </a:outerShdw>
          </a:effectLst>
        </p:spPr>
        <p:txBody>
          <a:bodyPr/>
          <a:lstStyle/>
          <a:p>
            <a:endParaRPr lang="en-US"/>
          </a:p>
        </p:txBody>
      </p:sp>
      <p:sp>
        <p:nvSpPr>
          <p:cNvPr id="10" name="AutoShape 62"/>
          <p:cNvSpPr>
            <a:spLocks noChangeArrowheads="1"/>
          </p:cNvSpPr>
          <p:nvPr userDrawn="1"/>
        </p:nvSpPr>
        <p:spPr bwMode="gray">
          <a:xfrm rot="16200000">
            <a:off x="-3126262" y="3496068"/>
            <a:ext cx="6488194" cy="235670"/>
          </a:xfrm>
          <a:prstGeom prst="roundRect">
            <a:avLst>
              <a:gd name="adj" fmla="val 16667"/>
            </a:avLst>
          </a:prstGeom>
          <a:gradFill flip="none" rotWithShape="1">
            <a:gsLst>
              <a:gs pos="69000">
                <a:schemeClr val="accent2">
                  <a:lumMod val="67000"/>
                </a:schemeClr>
              </a:gs>
              <a:gs pos="31000">
                <a:schemeClr val="accent2">
                  <a:lumMod val="97000"/>
                  <a:lumOff val="3000"/>
                </a:schemeClr>
              </a:gs>
              <a:gs pos="83000">
                <a:schemeClr val="accent2">
                  <a:lumMod val="60000"/>
                  <a:lumOff val="40000"/>
                </a:schemeClr>
              </a:gs>
            </a:gsLst>
            <a:lin ang="16200000" scaled="1"/>
            <a:tileRect/>
          </a:gradFill>
          <a:ln w="12700" algn="ctr">
            <a:solidFill>
              <a:schemeClr val="bg1"/>
            </a:solidFill>
            <a:round/>
            <a:headEnd/>
            <a:tailEnd/>
          </a:ln>
          <a:effectLst/>
          <a:extLst/>
        </p:spPr>
        <p:txBody>
          <a:bodyPr wrap="none" anchor="ctr"/>
          <a:lstStyle/>
          <a:p>
            <a:pPr eaLnBrk="1" hangingPunct="1">
              <a:defRPr/>
            </a:pPr>
            <a:endParaRPr lang="en-US"/>
          </a:p>
        </p:txBody>
      </p:sp>
      <p:sp>
        <p:nvSpPr>
          <p:cNvPr id="9" name="AutoShape 47"/>
          <p:cNvSpPr>
            <a:spLocks noChangeArrowheads="1"/>
          </p:cNvSpPr>
          <p:nvPr userDrawn="1"/>
        </p:nvSpPr>
        <p:spPr bwMode="gray">
          <a:xfrm>
            <a:off x="0" y="-1"/>
            <a:ext cx="12192000" cy="546755"/>
          </a:xfrm>
          <a:prstGeom prst="roundRect">
            <a:avLst>
              <a:gd name="adj" fmla="val 16667"/>
            </a:avLst>
          </a:prstGeom>
          <a:gradFill rotWithShape="1">
            <a:gsLst>
              <a:gs pos="0">
                <a:schemeClr val="accent2"/>
              </a:gs>
              <a:gs pos="50000">
                <a:schemeClr val="accent2">
                  <a:gamma/>
                  <a:tint val="21176"/>
                  <a:invGamma/>
                </a:schemeClr>
              </a:gs>
              <a:gs pos="100000">
                <a:schemeClr val="accent2"/>
              </a:gs>
            </a:gsLst>
            <a:lin ang="5400000" scaled="1"/>
          </a:gradFill>
          <a:ln w="12700" algn="ctr">
            <a:solidFill>
              <a:schemeClr val="bg1"/>
            </a:solidFill>
            <a:round/>
            <a:headEnd/>
            <a:tailEnd/>
          </a:ln>
          <a:effectLst/>
          <a:extLst>
            <a:ext uri="{AF507438-7753-43E0-B8FC-AC1667EBCBE1}">
              <a14:hiddenEffects xmlns:a14="http://schemas.microsoft.com/office/drawing/2010/main">
                <a:effectLst>
                  <a:outerShdw dist="99190" dir="2388334" algn="ctr" rotWithShape="0">
                    <a:srgbClr val="333333">
                      <a:alpha val="50000"/>
                    </a:srgbClr>
                  </a:outerShdw>
                </a:effectLst>
              </a14:hiddenEffects>
            </a:ext>
          </a:extLst>
        </p:spPr>
        <p:txBody>
          <a:bodyPr wrap="none" anchor="ctr"/>
          <a:lstStyle/>
          <a:p>
            <a:pPr eaLnBrk="1" hangingPunct="1">
              <a:defRPr/>
            </a:pPr>
            <a:endParaRPr lang="en-US"/>
          </a:p>
        </p:txBody>
      </p:sp>
      <p:sp>
        <p:nvSpPr>
          <p:cNvPr id="11" name="AutoShape 76"/>
          <p:cNvSpPr>
            <a:spLocks noChangeArrowheads="1"/>
          </p:cNvSpPr>
          <p:nvPr userDrawn="1"/>
        </p:nvSpPr>
        <p:spPr bwMode="gray">
          <a:xfrm>
            <a:off x="65989" y="505207"/>
            <a:ext cx="12126011" cy="91693"/>
          </a:xfrm>
          <a:prstGeom prst="roundRect">
            <a:avLst>
              <a:gd name="adj"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algn="ctr">
            <a:no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12" name="Freeform 9"/>
          <p:cNvSpPr>
            <a:spLocks/>
          </p:cNvSpPr>
          <p:nvPr userDrawn="1"/>
        </p:nvSpPr>
        <p:spPr bwMode="gray">
          <a:xfrm flipH="1">
            <a:off x="6155701" y="6323504"/>
            <a:ext cx="6042327" cy="530596"/>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gradFill>
            <a:gsLst>
              <a:gs pos="0">
                <a:schemeClr val="accent2">
                  <a:tint val="50000"/>
                  <a:satMod val="300000"/>
                </a:schemeClr>
              </a:gs>
              <a:gs pos="29000">
                <a:schemeClr val="accent2">
                  <a:tint val="37000"/>
                  <a:satMod val="300000"/>
                </a:schemeClr>
              </a:gs>
              <a:gs pos="37000">
                <a:schemeClr val="accent2">
                  <a:tint val="15000"/>
                  <a:satMod val="350000"/>
                </a:schemeClr>
              </a:gs>
            </a:gsLst>
          </a:gradFill>
          <a:ln>
            <a:headEnd/>
            <a:tailEnd/>
          </a:ln>
          <a:effectLst>
            <a:outerShdw blurRad="50800" dist="50800" dir="18000000" algn="ctr" rotWithShape="0">
              <a:srgbClr val="000000">
                <a:alpha val="43137"/>
              </a:srgbClr>
            </a:outerShdw>
          </a:effectLst>
        </p:spPr>
        <p:style>
          <a:lnRef idx="1">
            <a:schemeClr val="accent2"/>
          </a:lnRef>
          <a:fillRef idx="2">
            <a:schemeClr val="accent2"/>
          </a:fillRef>
          <a:effectRef idx="1">
            <a:schemeClr val="accent2"/>
          </a:effectRef>
          <a:fontRef idx="minor">
            <a:schemeClr val="dk1"/>
          </a:fontRef>
        </p:style>
        <p:txBody>
          <a:bodyPr/>
          <a:lstStyle/>
          <a:p>
            <a:endParaRPr lang="en-US"/>
          </a:p>
        </p:txBody>
      </p:sp>
      <p:sp>
        <p:nvSpPr>
          <p:cNvPr id="13" name="Freeform 9"/>
          <p:cNvSpPr>
            <a:spLocks/>
          </p:cNvSpPr>
          <p:nvPr userDrawn="1"/>
        </p:nvSpPr>
        <p:spPr bwMode="gray">
          <a:xfrm>
            <a:off x="229639" y="6325386"/>
            <a:ext cx="5153066" cy="532613"/>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rgbClr val="FF33CC">
              <a:alpha val="8000"/>
            </a:srgbClr>
          </a:solidFill>
          <a:ln w="9525">
            <a:noFill/>
            <a:round/>
            <a:headEnd/>
            <a:tailEnd/>
          </a:ln>
          <a:effectLst>
            <a:outerShdw blurRad="165100" dist="38100" algn="l" rotWithShape="0">
              <a:prstClr val="black">
                <a:alpha val="74000"/>
              </a:prstClr>
            </a:outerShdw>
          </a:effectLst>
        </p:spPr>
        <p:txBody>
          <a:bodyPr/>
          <a:lstStyle/>
          <a:p>
            <a:endParaRPr lang="en-US"/>
          </a:p>
        </p:txBody>
      </p:sp>
      <p:sp>
        <p:nvSpPr>
          <p:cNvPr id="14" name="Freeform 9"/>
          <p:cNvSpPr>
            <a:spLocks/>
          </p:cNvSpPr>
          <p:nvPr userDrawn="1"/>
        </p:nvSpPr>
        <p:spPr bwMode="gray">
          <a:xfrm flipH="1">
            <a:off x="7041823" y="6325386"/>
            <a:ext cx="5150176" cy="532614"/>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gradFill flip="none" rotWithShape="1">
            <a:gsLst>
              <a:gs pos="0">
                <a:schemeClr val="folHlink">
                  <a:tint val="66000"/>
                  <a:satMod val="160000"/>
                </a:schemeClr>
              </a:gs>
              <a:gs pos="18000">
                <a:schemeClr val="folHlink">
                  <a:tint val="44500"/>
                  <a:satMod val="160000"/>
                </a:schemeClr>
              </a:gs>
              <a:gs pos="62000">
                <a:schemeClr val="folHlink">
                  <a:tint val="23500"/>
                  <a:satMod val="160000"/>
                </a:schemeClr>
              </a:gs>
            </a:gsLst>
            <a:lin ang="16200000" scaled="1"/>
            <a:tileRect/>
          </a:gradFill>
          <a:ln w="9525">
            <a:noFill/>
            <a:round/>
            <a:headEnd/>
            <a:tailEnd/>
          </a:ln>
          <a:effectLst/>
        </p:spPr>
        <p:txBody>
          <a:bodyPr/>
          <a:lstStyle/>
          <a:p>
            <a:endParaRPr lang="en-US"/>
          </a:p>
        </p:txBody>
      </p:sp>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227520" y="5863401"/>
            <a:ext cx="1066800" cy="1000125"/>
          </a:xfrm>
          <a:prstGeom prst="rect">
            <a:avLst/>
          </a:prstGeom>
        </p:spPr>
      </p:pic>
      <p:pic>
        <p:nvPicPr>
          <p:cNvPr id="19" name="Picture 1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5065" y="-11361"/>
            <a:ext cx="685800" cy="1962150"/>
          </a:xfrm>
          <a:prstGeom prst="rect">
            <a:avLst/>
          </a:prstGeom>
        </p:spPr>
      </p:pic>
      <p:pic>
        <p:nvPicPr>
          <p:cNvPr id="20" name="Picture 1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665670" y="0"/>
            <a:ext cx="685800" cy="1962150"/>
          </a:xfrm>
          <a:prstGeom prst="rect">
            <a:avLst/>
          </a:prstGeom>
        </p:spPr>
      </p:pic>
      <p:pic>
        <p:nvPicPr>
          <p:cNvPr id="21" name="Picture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6996" y="5913554"/>
            <a:ext cx="1075049" cy="955006"/>
          </a:xfrm>
          <a:prstGeom prst="rect">
            <a:avLst/>
          </a:prstGeom>
        </p:spPr>
      </p:pic>
      <p:pic>
        <p:nvPicPr>
          <p:cNvPr id="22" name="Picture 2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341820" y="-83812"/>
            <a:ext cx="952500" cy="714375"/>
          </a:xfrm>
          <a:prstGeom prst="rect">
            <a:avLst/>
          </a:prstGeom>
        </p:spPr>
      </p:pic>
      <p:pic>
        <p:nvPicPr>
          <p:cNvPr id="23" name="Picture 2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1423" y="-83812"/>
            <a:ext cx="952500" cy="714375"/>
          </a:xfrm>
          <a:prstGeom prst="rect">
            <a:avLst/>
          </a:prstGeom>
        </p:spPr>
      </p:pic>
    </p:spTree>
    <p:extLst>
      <p:ext uri="{BB962C8B-B14F-4D97-AF65-F5344CB8AC3E}">
        <p14:creationId xmlns:p14="http://schemas.microsoft.com/office/powerpoint/2010/main" val="1891639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585" y="91761"/>
            <a:ext cx="11216671" cy="369332"/>
          </a:xfrm>
          <a:prstGeom prst="rect">
            <a:avLst/>
          </a:prstGeom>
          <a:noFill/>
        </p:spPr>
        <p:txBody>
          <a:bodyPr wrap="square" lIns="91440" tIns="45720" rIns="91440" bIns="45720">
            <a:spAutoFit/>
          </a:bodyPr>
          <a:lstStyle/>
          <a:p>
            <a:pPr algn="ctr"/>
            <a:r>
              <a:rPr lang="en-US" b="1" cap="none" spc="0" dirty="0">
                <a:ln w="9525">
                  <a:no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NHIỆT LIỆT CHÀO MỪNG HỘI THI GIÁO VIÊN DẠY GIỎI CẤP</a:t>
            </a:r>
            <a:r>
              <a:rPr lang="vi-VN" b="1" cap="none" spc="0" dirty="0">
                <a:ln w="9525">
                  <a:no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TRƯỜNG</a:t>
            </a:r>
            <a:r>
              <a:rPr lang="en-US" b="1" cap="none" spc="0" dirty="0">
                <a:ln w="9525">
                  <a:no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NĂM HỌC </a:t>
            </a:r>
            <a:r>
              <a:rPr lang="vi-VN" b="1" cap="none" spc="0" dirty="0">
                <a:ln w="9525">
                  <a:no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2022-2023</a:t>
            </a:r>
            <a:endParaRPr lang="en-US" b="1" cap="none" spc="0" dirty="0">
              <a:ln w="9525">
                <a:no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564649" y="2702616"/>
            <a:ext cx="11014542" cy="1077218"/>
          </a:xfrm>
          <a:prstGeom prst="rect">
            <a:avLst/>
          </a:prstGeom>
        </p:spPr>
        <p:txBody>
          <a:bodyPr wrap="square">
            <a:spAutoFit/>
          </a:bodyPr>
          <a:lstStyle/>
          <a:p>
            <a:pPr algn="ctr"/>
            <a:r>
              <a:rPr lang="en-US" sz="3200" b="1" i="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3200" b="1" i="1" u="sng"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i="1" u="sng"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MỘT SỐ BIỆN PHÁP DẠY KỸ NĂNG SỐNG CHO TRẺ </a:t>
            </a:r>
            <a:r>
              <a:rPr lang="vi-VN" sz="3200" b="1" dirty="0">
                <a:solidFill>
                  <a:srgbClr val="FF0000"/>
                </a:solidFill>
                <a:latin typeface="Times New Roman" panose="02020603050405020304" pitchFamily="18" charset="0"/>
                <a:cs typeface="Times New Roman" panose="02020603050405020304" pitchFamily="18" charset="0"/>
              </a:rPr>
              <a:t>5-6</a:t>
            </a:r>
            <a:r>
              <a:rPr lang="en-US" sz="3200" b="1" dirty="0">
                <a:solidFill>
                  <a:srgbClr val="FF0000"/>
                </a:solidFill>
                <a:latin typeface="Times New Roman" panose="02020603050405020304" pitchFamily="18" charset="0"/>
                <a:cs typeface="Times New Roman" panose="02020603050405020304" pitchFamily="18" charset="0"/>
              </a:rPr>
              <a:t> TUỔI TRONG TRƯỜNG MẦM NON </a:t>
            </a:r>
            <a:endParaRPr lang="en-US" sz="3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4625113" y="1821325"/>
            <a:ext cx="3076892" cy="769441"/>
          </a:xfrm>
          <a:prstGeom prst="rect">
            <a:avLst/>
          </a:prstGeom>
        </p:spPr>
        <p:txBody>
          <a:bodyPr wrap="square">
            <a:spAutoFit/>
          </a:bodyPr>
          <a:lstStyle/>
          <a:p>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rPr>
              <a:t>BÁO CÁO</a:t>
            </a:r>
            <a:endParaRPr lang="en-US" sz="4400" dirty="0">
              <a:solidFill>
                <a:srgbClr val="0000FF"/>
              </a:solidFill>
              <a:effectLst>
                <a:outerShdw blurRad="38100" dist="38100" dir="2700000" algn="tl">
                  <a:srgbClr val="000000">
                    <a:alpha val="43137"/>
                  </a:srgbClr>
                </a:outerShdw>
              </a:effectLst>
            </a:endParaRPr>
          </a:p>
        </p:txBody>
      </p:sp>
      <p:sp>
        <p:nvSpPr>
          <p:cNvPr id="7" name="Rectangle 6"/>
          <p:cNvSpPr/>
          <p:nvPr/>
        </p:nvSpPr>
        <p:spPr>
          <a:xfrm>
            <a:off x="2558303" y="4170569"/>
            <a:ext cx="7424286" cy="1200329"/>
          </a:xfrm>
          <a:prstGeom prst="rect">
            <a:avLst/>
          </a:prstGeom>
        </p:spPr>
        <p:txBody>
          <a:bodyPr wrap="square">
            <a:spAutoFit/>
          </a:bodyPr>
          <a:lstStyle/>
          <a:p>
            <a:pPr indent="457200" algn="just">
              <a:spcAft>
                <a:spcPts val="0"/>
              </a:spcAft>
            </a:pPr>
            <a:r>
              <a:rPr lang="en-US" sz="2400" b="1" dirty="0" err="1">
                <a:solidFill>
                  <a:srgbClr val="000099"/>
                </a:solidFill>
                <a:effectLst/>
                <a:latin typeface="Times New Roman" panose="02020603050405020304" pitchFamily="18" charset="0"/>
                <a:ea typeface="Times New Roman" panose="02020603050405020304" pitchFamily="18" charset="0"/>
              </a:rPr>
              <a:t>Họ</a:t>
            </a:r>
            <a:r>
              <a:rPr lang="en-US" sz="2400" b="1" dirty="0">
                <a:solidFill>
                  <a:srgbClr val="000099"/>
                </a:solidFill>
                <a:effectLst/>
                <a:latin typeface="Times New Roman" panose="02020603050405020304" pitchFamily="18" charset="0"/>
                <a:ea typeface="Times New Roman" panose="02020603050405020304" pitchFamily="18" charset="0"/>
              </a:rPr>
              <a:t> </a:t>
            </a:r>
            <a:r>
              <a:rPr lang="en-US" sz="2400" b="1" dirty="0" err="1">
                <a:solidFill>
                  <a:srgbClr val="000099"/>
                </a:solidFill>
                <a:effectLst/>
                <a:latin typeface="Times New Roman" panose="02020603050405020304" pitchFamily="18" charset="0"/>
                <a:ea typeface="Times New Roman" panose="02020603050405020304" pitchFamily="18" charset="0"/>
              </a:rPr>
              <a:t>và</a:t>
            </a:r>
            <a:r>
              <a:rPr lang="en-US" sz="2400" b="1" dirty="0">
                <a:solidFill>
                  <a:srgbClr val="000099"/>
                </a:solidFill>
                <a:effectLst/>
                <a:latin typeface="Times New Roman" panose="02020603050405020304" pitchFamily="18" charset="0"/>
                <a:ea typeface="Times New Roman" panose="02020603050405020304" pitchFamily="18" charset="0"/>
              </a:rPr>
              <a:t> </a:t>
            </a:r>
            <a:r>
              <a:rPr lang="en-US" sz="2400" b="1" dirty="0" err="1">
                <a:solidFill>
                  <a:srgbClr val="000099"/>
                </a:solidFill>
                <a:effectLst/>
                <a:latin typeface="Times New Roman" panose="02020603050405020304" pitchFamily="18" charset="0"/>
                <a:ea typeface="Times New Roman" panose="02020603050405020304" pitchFamily="18" charset="0"/>
              </a:rPr>
              <a:t>tên</a:t>
            </a:r>
            <a:r>
              <a:rPr lang="en-US" sz="2400" b="1" dirty="0">
                <a:solidFill>
                  <a:srgbClr val="000099"/>
                </a:solidFill>
                <a:effectLst/>
                <a:latin typeface="Times New Roman" panose="02020603050405020304" pitchFamily="18" charset="0"/>
                <a:ea typeface="Times New Roman" panose="02020603050405020304" pitchFamily="18" charset="0"/>
              </a:rPr>
              <a:t> </a:t>
            </a:r>
            <a:r>
              <a:rPr lang="en-US" sz="2400" b="1" dirty="0" err="1">
                <a:solidFill>
                  <a:srgbClr val="000099"/>
                </a:solidFill>
                <a:effectLst/>
                <a:latin typeface="Times New Roman" panose="02020603050405020304" pitchFamily="18" charset="0"/>
                <a:ea typeface="Times New Roman" panose="02020603050405020304" pitchFamily="18" charset="0"/>
              </a:rPr>
              <a:t>giáo</a:t>
            </a:r>
            <a:r>
              <a:rPr lang="en-US" sz="2400" b="1" dirty="0">
                <a:solidFill>
                  <a:srgbClr val="000099"/>
                </a:solidFill>
                <a:effectLst/>
                <a:latin typeface="Times New Roman" panose="02020603050405020304" pitchFamily="18" charset="0"/>
                <a:ea typeface="Times New Roman" panose="02020603050405020304" pitchFamily="18" charset="0"/>
              </a:rPr>
              <a:t> </a:t>
            </a:r>
            <a:r>
              <a:rPr lang="en-US" sz="2400" b="1" dirty="0" err="1">
                <a:solidFill>
                  <a:srgbClr val="000099"/>
                </a:solidFill>
                <a:effectLst/>
                <a:latin typeface="Times New Roman" panose="02020603050405020304" pitchFamily="18" charset="0"/>
                <a:ea typeface="Times New Roman" panose="02020603050405020304" pitchFamily="18" charset="0"/>
              </a:rPr>
              <a:t>viên</a:t>
            </a:r>
            <a:r>
              <a:rPr lang="en-US" sz="2400" b="1" dirty="0">
                <a:solidFill>
                  <a:srgbClr val="000099"/>
                </a:solidFill>
                <a:effectLst/>
                <a:latin typeface="Times New Roman" panose="02020603050405020304" pitchFamily="18" charset="0"/>
                <a:ea typeface="Times New Roman" panose="02020603050405020304" pitchFamily="18" charset="0"/>
              </a:rPr>
              <a:t>	: </a:t>
            </a:r>
            <a:r>
              <a:rPr lang="vi-VN" sz="2400" b="1" dirty="0">
                <a:solidFill>
                  <a:srgbClr val="000099"/>
                </a:solidFill>
                <a:effectLst/>
                <a:latin typeface="Times New Roman" panose="02020603050405020304" pitchFamily="18" charset="0"/>
                <a:ea typeface="Times New Roman" panose="02020603050405020304" pitchFamily="18" charset="0"/>
              </a:rPr>
              <a:t>Bùi Thị Như Quỳnh</a:t>
            </a:r>
            <a:endParaRPr lang="en-US" sz="2000" dirty="0">
              <a:solidFill>
                <a:srgbClr val="000099"/>
              </a:solidFill>
              <a:effectLst/>
              <a:latin typeface="Times New Roman" panose="02020603050405020304" pitchFamily="18" charset="0"/>
              <a:ea typeface="Times New Roman" panose="02020603050405020304" pitchFamily="18" charset="0"/>
            </a:endParaRPr>
          </a:p>
          <a:p>
            <a:pPr indent="457200" algn="just">
              <a:spcAft>
                <a:spcPts val="0"/>
              </a:spcAft>
            </a:pPr>
            <a:r>
              <a:rPr lang="en-US" sz="2400" b="1" dirty="0" err="1">
                <a:solidFill>
                  <a:srgbClr val="000099"/>
                </a:solidFill>
                <a:effectLst/>
                <a:latin typeface="Times New Roman" panose="02020603050405020304" pitchFamily="18" charset="0"/>
                <a:ea typeface="Times New Roman" panose="02020603050405020304" pitchFamily="18" charset="0"/>
              </a:rPr>
              <a:t>Dạy</a:t>
            </a:r>
            <a:r>
              <a:rPr lang="en-US" sz="2400" b="1" dirty="0">
                <a:solidFill>
                  <a:srgbClr val="000099"/>
                </a:solidFill>
                <a:effectLst/>
                <a:latin typeface="Times New Roman" panose="02020603050405020304" pitchFamily="18" charset="0"/>
                <a:ea typeface="Times New Roman" panose="02020603050405020304" pitchFamily="18" charset="0"/>
              </a:rPr>
              <a:t> </a:t>
            </a:r>
            <a:r>
              <a:rPr lang="en-US" sz="2400" b="1" dirty="0" err="1">
                <a:solidFill>
                  <a:srgbClr val="000099"/>
                </a:solidFill>
                <a:effectLst/>
                <a:latin typeface="Times New Roman" panose="02020603050405020304" pitchFamily="18" charset="0"/>
                <a:ea typeface="Times New Roman" panose="02020603050405020304" pitchFamily="18" charset="0"/>
              </a:rPr>
              <a:t>lớp</a:t>
            </a:r>
            <a:r>
              <a:rPr lang="en-US" sz="2400" b="1" dirty="0">
                <a:solidFill>
                  <a:srgbClr val="000099"/>
                </a:solidFill>
                <a:effectLst/>
                <a:latin typeface="Times New Roman" panose="02020603050405020304" pitchFamily="18" charset="0"/>
                <a:ea typeface="Times New Roman" panose="02020603050405020304" pitchFamily="18" charset="0"/>
              </a:rPr>
              <a:t>			: </a:t>
            </a:r>
            <a:r>
              <a:rPr lang="vi-VN" sz="2400" b="1" dirty="0">
                <a:solidFill>
                  <a:srgbClr val="000099"/>
                </a:solidFill>
                <a:latin typeface="Times New Roman" panose="02020603050405020304" pitchFamily="18" charset="0"/>
                <a:ea typeface="Times New Roman" panose="02020603050405020304" pitchFamily="18" charset="0"/>
              </a:rPr>
              <a:t>Lá 1</a:t>
            </a:r>
            <a:endParaRPr lang="en-US" sz="2400" b="1" dirty="0">
              <a:solidFill>
                <a:srgbClr val="000099"/>
              </a:solidFill>
              <a:effectLst/>
              <a:latin typeface="Times New Roman" panose="02020603050405020304" pitchFamily="18" charset="0"/>
              <a:ea typeface="Times New Roman" panose="02020603050405020304" pitchFamily="18" charset="0"/>
            </a:endParaRPr>
          </a:p>
          <a:p>
            <a:pPr indent="457200" algn="just">
              <a:spcAft>
                <a:spcPts val="0"/>
              </a:spcAft>
            </a:pPr>
            <a:r>
              <a:rPr lang="en-US" sz="2400" b="1" dirty="0" err="1">
                <a:solidFill>
                  <a:srgbClr val="000099"/>
                </a:solidFill>
                <a:latin typeface="Times New Roman" panose="02020603050405020304" pitchFamily="18" charset="0"/>
                <a:ea typeface="Times New Roman" panose="02020603050405020304" pitchFamily="18" charset="0"/>
              </a:rPr>
              <a:t>Đơn</a:t>
            </a:r>
            <a:r>
              <a:rPr lang="en-US" sz="2400" b="1" dirty="0">
                <a:solidFill>
                  <a:srgbClr val="000099"/>
                </a:solidFill>
                <a:latin typeface="Times New Roman" panose="02020603050405020304" pitchFamily="18" charset="0"/>
                <a:ea typeface="Times New Roman" panose="02020603050405020304" pitchFamily="18" charset="0"/>
              </a:rPr>
              <a:t> </a:t>
            </a:r>
            <a:r>
              <a:rPr lang="en-US" sz="2400" b="1" dirty="0" err="1">
                <a:solidFill>
                  <a:srgbClr val="000099"/>
                </a:solidFill>
                <a:latin typeface="Times New Roman" panose="02020603050405020304" pitchFamily="18" charset="0"/>
                <a:ea typeface="Times New Roman" panose="02020603050405020304" pitchFamily="18" charset="0"/>
              </a:rPr>
              <a:t>vị</a:t>
            </a:r>
            <a:r>
              <a:rPr lang="en-US" sz="2400" b="1" dirty="0">
                <a:solidFill>
                  <a:srgbClr val="000099"/>
                </a:solidFill>
                <a:latin typeface="Times New Roman" panose="02020603050405020304" pitchFamily="18" charset="0"/>
                <a:ea typeface="Times New Roman" panose="02020603050405020304" pitchFamily="18" charset="0"/>
              </a:rPr>
              <a:t>			:</a:t>
            </a:r>
            <a:r>
              <a:rPr lang="en-US" sz="2400" b="1" dirty="0" err="1">
                <a:solidFill>
                  <a:srgbClr val="000099"/>
                </a:solidFill>
                <a:effectLst/>
                <a:latin typeface="Times New Roman" panose="02020603050405020304" pitchFamily="18" charset="0"/>
                <a:ea typeface="Times New Roman" panose="02020603050405020304" pitchFamily="18" charset="0"/>
              </a:rPr>
              <a:t>Trường</a:t>
            </a:r>
            <a:r>
              <a:rPr lang="en-US" sz="2400" b="1" dirty="0">
                <a:solidFill>
                  <a:srgbClr val="000099"/>
                </a:solidFill>
                <a:effectLst/>
                <a:latin typeface="Times New Roman" panose="02020603050405020304" pitchFamily="18" charset="0"/>
                <a:ea typeface="Times New Roman" panose="02020603050405020304" pitchFamily="18" charset="0"/>
              </a:rPr>
              <a:t> </a:t>
            </a:r>
            <a:r>
              <a:rPr lang="en-US" sz="2400" b="1" dirty="0" err="1">
                <a:solidFill>
                  <a:srgbClr val="000099"/>
                </a:solidFill>
                <a:effectLst/>
                <a:latin typeface="Times New Roman" panose="02020603050405020304" pitchFamily="18" charset="0"/>
                <a:ea typeface="Times New Roman" panose="02020603050405020304" pitchFamily="18" charset="0"/>
              </a:rPr>
              <a:t>Mầm</a:t>
            </a:r>
            <a:r>
              <a:rPr lang="en-US" sz="2400" b="1" dirty="0">
                <a:solidFill>
                  <a:srgbClr val="000099"/>
                </a:solidFill>
                <a:effectLst/>
                <a:latin typeface="Times New Roman" panose="02020603050405020304" pitchFamily="18" charset="0"/>
                <a:ea typeface="Times New Roman" panose="02020603050405020304" pitchFamily="18" charset="0"/>
              </a:rPr>
              <a:t> </a:t>
            </a:r>
            <a:r>
              <a:rPr lang="vi-VN" sz="2400" b="1" dirty="0">
                <a:solidFill>
                  <a:srgbClr val="000099"/>
                </a:solidFill>
                <a:latin typeface="Times New Roman" panose="02020603050405020304" pitchFamily="18" charset="0"/>
                <a:ea typeface="Times New Roman" panose="02020603050405020304" pitchFamily="18" charset="0"/>
              </a:rPr>
              <a:t>Hoa Hồng</a:t>
            </a:r>
            <a:endParaRPr lang="en-US" sz="2000" dirty="0">
              <a:solidFill>
                <a:srgbClr val="00009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4397618"/>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576747" y="2012171"/>
            <a:ext cx="7242688" cy="461665"/>
          </a:xfrm>
          <a:prstGeom prst="rect">
            <a:avLst/>
          </a:prstGeom>
        </p:spPr>
        <p:txBody>
          <a:bodyPr wrap="none">
            <a:spAutoFit/>
          </a:bodyPr>
          <a:lstStyle/>
          <a:p>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Giáo</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dục</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kỹ</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năng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sống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thông</a:t>
            </a:r>
            <a:r>
              <a:rPr lang="en-US" sz="2400" b="1" i="1" dirty="0">
                <a:solidFill>
                  <a:srgbClr val="CC00CC"/>
                </a:solidFill>
                <a:effectLst/>
                <a:latin typeface="Times New Roman" panose="02020603050405020304" pitchFamily="18" charset="0"/>
                <a:ea typeface="Times New Roman" panose="02020603050405020304" pitchFamily="18" charset="0"/>
              </a:rPr>
              <a:t> qua </a:t>
            </a:r>
            <a:r>
              <a:rPr lang="en-US" sz="2400" b="1" i="1" dirty="0" err="1">
                <a:solidFill>
                  <a:srgbClr val="CC00CC"/>
                </a:solidFill>
                <a:effectLst/>
                <a:latin typeface="Times New Roman" panose="02020603050405020304" pitchFamily="18" charset="0"/>
                <a:ea typeface="Times New Roman" panose="02020603050405020304" pitchFamily="18" charset="0"/>
              </a:rPr>
              <a:t>các</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hoạt</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động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học</a:t>
            </a:r>
            <a:endParaRPr lang="en-US" sz="2400" i="1" dirty="0">
              <a:solidFill>
                <a:srgbClr val="CC00CC"/>
              </a:solidFill>
            </a:endParaRPr>
          </a:p>
        </p:txBody>
      </p:sp>
      <p:sp>
        <p:nvSpPr>
          <p:cNvPr id="7" name="Rectangle 6"/>
          <p:cNvSpPr/>
          <p:nvPr/>
        </p:nvSpPr>
        <p:spPr>
          <a:xfrm>
            <a:off x="534963" y="2360151"/>
            <a:ext cx="5678157" cy="483017"/>
          </a:xfrm>
          <a:prstGeom prst="rect">
            <a:avLst/>
          </a:prstGeom>
        </p:spPr>
        <p:txBody>
          <a:bodyPr wrap="non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qua </a:t>
            </a:r>
            <a:r>
              <a:rPr lang="en-US" sz="2400" b="1" dirty="0" err="1">
                <a:solidFill>
                  <a:srgbClr val="000000"/>
                </a:solidFill>
                <a:effectLst/>
                <a:latin typeface="Times New Roman" panose="02020603050405020304" pitchFamily="18" charset="0"/>
                <a:ea typeface="Times New Roman" panose="02020603050405020304" pitchFamily="18" charset="0"/>
              </a:rPr>
              <a:t>hoạt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động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làm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quen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học</a:t>
            </a:r>
            <a:r>
              <a:rPr lang="en-US" sz="24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73051" y="2941613"/>
            <a:ext cx="11272746" cy="1200329"/>
          </a:xfrm>
          <a:prstGeom prst="rect">
            <a:avLst/>
          </a:prstGeom>
        </p:spPr>
        <p:txBody>
          <a:bodyPr wrap="square">
            <a:spAutoFit/>
          </a:bodyPr>
          <a:lstStyle/>
          <a:p>
            <a:pPr algn="just" defTabSz="461963"/>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nghe</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Cho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vi-VN"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rPr>
              <a:t> lam </a:t>
            </a:r>
            <a:r>
              <a:rPr lang="en-US" sz="2400" dirty="0" err="1">
                <a:solidFill>
                  <a:srgbClr val="000000"/>
                </a:solidFill>
                <a:effectLst/>
                <a:latin typeface="Times New Roman" panose="02020603050405020304" pitchFamily="18" charset="0"/>
                <a:ea typeface="Times New Roman" panose="02020603050405020304" pitchFamily="18" charset="0"/>
              </a:rPr>
              <a:t>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kỷ</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nghe</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kiến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bè</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quanh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pic>
        <p:nvPicPr>
          <p:cNvPr id="2" name="Picture 1">
            <a:extLst>
              <a:ext uri="{FF2B5EF4-FFF2-40B4-BE49-F238E27FC236}">
                <a16:creationId xmlns:a16="http://schemas.microsoft.com/office/drawing/2014/main" id="{CB80C12C-30CA-40AC-851A-84139AEDC35F}"/>
              </a:ext>
            </a:extLst>
          </p:cNvPr>
          <p:cNvPicPr>
            <a:picLocks noChangeAspect="1"/>
          </p:cNvPicPr>
          <p:nvPr/>
        </p:nvPicPr>
        <p:blipFill>
          <a:blip r:embed="rId2"/>
          <a:stretch>
            <a:fillRect/>
          </a:stretch>
        </p:blipFill>
        <p:spPr>
          <a:xfrm>
            <a:off x="576747" y="4141942"/>
            <a:ext cx="4109270" cy="2485678"/>
          </a:xfrm>
          <a:prstGeom prst="rect">
            <a:avLst/>
          </a:prstGeom>
        </p:spPr>
      </p:pic>
      <p:pic>
        <p:nvPicPr>
          <p:cNvPr id="3" name="Picture 2">
            <a:extLst>
              <a:ext uri="{FF2B5EF4-FFF2-40B4-BE49-F238E27FC236}">
                <a16:creationId xmlns:a16="http://schemas.microsoft.com/office/drawing/2014/main" id="{67D7E094-079F-4914-8FA3-6D6DD009BF8D}"/>
              </a:ext>
            </a:extLst>
          </p:cNvPr>
          <p:cNvPicPr>
            <a:picLocks noChangeAspect="1"/>
          </p:cNvPicPr>
          <p:nvPr/>
        </p:nvPicPr>
        <p:blipFill>
          <a:blip r:embed="rId3"/>
          <a:stretch>
            <a:fillRect/>
          </a:stretch>
        </p:blipFill>
        <p:spPr>
          <a:xfrm>
            <a:off x="4789713" y="4141942"/>
            <a:ext cx="7059780" cy="2485678"/>
          </a:xfrm>
          <a:prstGeom prst="rect">
            <a:avLst/>
          </a:prstGeom>
        </p:spPr>
      </p:pic>
    </p:spTree>
    <p:extLst>
      <p:ext uri="{BB962C8B-B14F-4D97-AF65-F5344CB8AC3E}">
        <p14:creationId xmlns:p14="http://schemas.microsoft.com/office/powerpoint/2010/main" val="37578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576747" y="2012171"/>
            <a:ext cx="7242688" cy="461665"/>
          </a:xfrm>
          <a:prstGeom prst="rect">
            <a:avLst/>
          </a:prstGeom>
        </p:spPr>
        <p:txBody>
          <a:bodyPr wrap="none">
            <a:spAutoFit/>
          </a:bodyPr>
          <a:lstStyle/>
          <a:p>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Giáo</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dục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kỹ</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năng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sống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thông</a:t>
            </a:r>
            <a:r>
              <a:rPr lang="en-US" sz="2400" b="1" i="1" dirty="0">
                <a:solidFill>
                  <a:srgbClr val="CC00CC"/>
                </a:solidFill>
                <a:latin typeface="Times New Roman" panose="02020603050405020304" pitchFamily="18" charset="0"/>
                <a:ea typeface="Times New Roman" panose="02020603050405020304" pitchFamily="18" charset="0"/>
              </a:rPr>
              <a:t> qua </a:t>
            </a:r>
            <a:r>
              <a:rPr lang="en-US" sz="2400" b="1" i="1" dirty="0" err="1">
                <a:solidFill>
                  <a:srgbClr val="CC00CC"/>
                </a:solidFill>
                <a:latin typeface="Times New Roman" panose="02020603050405020304" pitchFamily="18" charset="0"/>
                <a:ea typeface="Times New Roman" panose="02020603050405020304" pitchFamily="18" charset="0"/>
              </a:rPr>
              <a:t>các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hoạt</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động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học</a:t>
            </a:r>
            <a:endParaRPr lang="en-US" sz="2400" i="1" dirty="0">
              <a:solidFill>
                <a:srgbClr val="CC00CC"/>
              </a:solidFill>
            </a:endParaRPr>
          </a:p>
        </p:txBody>
      </p:sp>
      <p:sp>
        <p:nvSpPr>
          <p:cNvPr id="9" name="Rectangle 8"/>
          <p:cNvSpPr/>
          <p:nvPr/>
        </p:nvSpPr>
        <p:spPr>
          <a:xfrm>
            <a:off x="576747" y="2495188"/>
            <a:ext cx="4849404"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Thông</a:t>
            </a:r>
            <a:r>
              <a:rPr lang="en-US" sz="2400" b="1" dirty="0">
                <a:solidFill>
                  <a:srgbClr val="000000"/>
                </a:solidFill>
                <a:latin typeface="Times New Roman" panose="02020603050405020304" pitchFamily="18" charset="0"/>
                <a:ea typeface="Times New Roman" panose="02020603050405020304" pitchFamily="18" charset="0"/>
              </a:rPr>
              <a:t> qua </a:t>
            </a:r>
            <a:r>
              <a:rPr lang="en-US" sz="2400" b="1" dirty="0" err="1">
                <a:solidFill>
                  <a:srgbClr val="000000"/>
                </a:solidFill>
                <a:latin typeface="Times New Roman" panose="02020603050405020304" pitchFamily="18" charset="0"/>
                <a:ea typeface="Times New Roman" panose="02020603050405020304" pitchFamily="18" charset="0"/>
              </a:rPr>
              <a:t>hoạt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động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nghệ</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thuật</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endParaRPr>
          </a:p>
        </p:txBody>
      </p:sp>
      <p:sp>
        <p:nvSpPr>
          <p:cNvPr id="12" name="Rectangle 11"/>
          <p:cNvSpPr/>
          <p:nvPr/>
        </p:nvSpPr>
        <p:spPr>
          <a:xfrm>
            <a:off x="586174" y="2956853"/>
            <a:ext cx="11272746" cy="830997"/>
          </a:xfrm>
          <a:prstGeom prst="rect">
            <a:avLst/>
          </a:prstGeom>
        </p:spPr>
        <p:txBody>
          <a:bodyPr wrap="square">
            <a:spAutoFit/>
          </a:bodyPr>
          <a:lstStyle/>
          <a:p>
            <a:pPr algn="just" defTabSz="461963">
              <a:spcBef>
                <a:spcPts val="1200"/>
              </a:spcBef>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múa</a:t>
            </a:r>
            <a:r>
              <a:rPr lang="en-US" sz="2400" dirty="0">
                <a:solidFill>
                  <a:srgbClr val="000000"/>
                </a:solidFill>
                <a:latin typeface="Times New Roman" panose="02020603050405020304" pitchFamily="18" charset="0"/>
                <a:ea typeface="Times New Roman" panose="02020603050405020304" pitchFamily="18" charset="0"/>
              </a:rPr>
              <a:t>, ca </a:t>
            </a:r>
            <a:r>
              <a:rPr lang="en-US" sz="2400" dirty="0" err="1">
                <a:solidFill>
                  <a:srgbClr val="000000"/>
                </a:solidFill>
                <a:latin typeface="Times New Roman" panose="02020603050405020304" pitchFamily="18" charset="0"/>
                <a:ea typeface="Times New Roman" panose="02020603050405020304" pitchFamily="18" charset="0"/>
              </a:rPr>
              <a:t>hát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tranh, nặn</a:t>
            </a: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Qua 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310AF7F2-B16C-4138-B0A6-C55FA836936E}"/>
              </a:ext>
            </a:extLst>
          </p:cNvPr>
          <p:cNvPicPr>
            <a:picLocks noChangeAspect="1"/>
          </p:cNvPicPr>
          <p:nvPr/>
        </p:nvPicPr>
        <p:blipFill>
          <a:blip r:embed="rId2"/>
          <a:stretch>
            <a:fillRect/>
          </a:stretch>
        </p:blipFill>
        <p:spPr>
          <a:xfrm>
            <a:off x="459913" y="3901148"/>
            <a:ext cx="5452526" cy="2597121"/>
          </a:xfrm>
          <a:prstGeom prst="rect">
            <a:avLst/>
          </a:prstGeom>
        </p:spPr>
      </p:pic>
      <p:pic>
        <p:nvPicPr>
          <p:cNvPr id="3" name="Picture 2">
            <a:extLst>
              <a:ext uri="{FF2B5EF4-FFF2-40B4-BE49-F238E27FC236}">
                <a16:creationId xmlns:a16="http://schemas.microsoft.com/office/drawing/2014/main" id="{04F97935-C802-4D0A-9639-096390D0CE96}"/>
              </a:ext>
            </a:extLst>
          </p:cNvPr>
          <p:cNvPicPr>
            <a:picLocks noChangeAspect="1"/>
          </p:cNvPicPr>
          <p:nvPr/>
        </p:nvPicPr>
        <p:blipFill>
          <a:blip r:embed="rId3"/>
          <a:stretch>
            <a:fillRect/>
          </a:stretch>
        </p:blipFill>
        <p:spPr>
          <a:xfrm>
            <a:off x="6279563" y="3901148"/>
            <a:ext cx="4730906" cy="2597121"/>
          </a:xfrm>
          <a:prstGeom prst="rect">
            <a:avLst/>
          </a:prstGeom>
        </p:spPr>
      </p:pic>
    </p:spTree>
    <p:extLst>
      <p:ext uri="{BB962C8B-B14F-4D97-AF65-F5344CB8AC3E}">
        <p14:creationId xmlns:p14="http://schemas.microsoft.com/office/powerpoint/2010/main" val="30969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576747" y="2012171"/>
            <a:ext cx="7242688" cy="461665"/>
          </a:xfrm>
          <a:prstGeom prst="rect">
            <a:avLst/>
          </a:prstGeom>
        </p:spPr>
        <p:txBody>
          <a:bodyPr wrap="none">
            <a:spAutoFit/>
          </a:bodyPr>
          <a:lstStyle/>
          <a:p>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Giáo</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dục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kỹ</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năng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sống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thông</a:t>
            </a:r>
            <a:r>
              <a:rPr lang="en-US" sz="2400" b="1" i="1" dirty="0">
                <a:solidFill>
                  <a:srgbClr val="CC00CC"/>
                </a:solidFill>
                <a:latin typeface="Times New Roman" panose="02020603050405020304" pitchFamily="18" charset="0"/>
                <a:ea typeface="Times New Roman" panose="02020603050405020304" pitchFamily="18" charset="0"/>
              </a:rPr>
              <a:t> qua </a:t>
            </a:r>
            <a:r>
              <a:rPr lang="en-US" sz="2400" b="1" i="1" dirty="0" err="1">
                <a:solidFill>
                  <a:srgbClr val="CC00CC"/>
                </a:solidFill>
                <a:latin typeface="Times New Roman" panose="02020603050405020304" pitchFamily="18" charset="0"/>
                <a:ea typeface="Times New Roman" panose="02020603050405020304" pitchFamily="18" charset="0"/>
              </a:rPr>
              <a:t>các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hoạt</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động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học</a:t>
            </a:r>
            <a:endParaRPr lang="en-US" sz="2400" i="1" dirty="0">
              <a:solidFill>
                <a:srgbClr val="CC00CC"/>
              </a:solidFill>
            </a:endParaRPr>
          </a:p>
        </p:txBody>
      </p:sp>
      <p:sp>
        <p:nvSpPr>
          <p:cNvPr id="13" name="Rectangle 12"/>
          <p:cNvSpPr/>
          <p:nvPr/>
        </p:nvSpPr>
        <p:spPr>
          <a:xfrm>
            <a:off x="657511" y="2473836"/>
            <a:ext cx="5713424"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 - </a:t>
            </a:r>
            <a:r>
              <a:rPr lang="en-US" sz="2400" b="1" dirty="0" err="1">
                <a:solidFill>
                  <a:srgbClr val="000000"/>
                </a:solidFill>
                <a:latin typeface="Times New Roman" panose="02020603050405020304" pitchFamily="18" charset="0"/>
                <a:ea typeface="Times New Roman" panose="02020603050405020304" pitchFamily="18" charset="0"/>
              </a:rPr>
              <a:t>Thông</a:t>
            </a:r>
            <a:r>
              <a:rPr lang="en-US" sz="2400" b="1" dirty="0">
                <a:solidFill>
                  <a:srgbClr val="000000"/>
                </a:solidFill>
                <a:latin typeface="Times New Roman" panose="02020603050405020304" pitchFamily="18" charset="0"/>
                <a:ea typeface="Times New Roman" panose="02020603050405020304" pitchFamily="18" charset="0"/>
              </a:rPr>
              <a:t> qua </a:t>
            </a:r>
            <a:r>
              <a:rPr lang="en-US" sz="2400" b="1" dirty="0" err="1">
                <a:solidFill>
                  <a:srgbClr val="000000"/>
                </a:solidFill>
                <a:latin typeface="Times New Roman" panose="02020603050405020304" pitchFamily="18" charset="0"/>
                <a:ea typeface="Times New Roman" panose="02020603050405020304" pitchFamily="18" charset="0"/>
              </a:rPr>
              <a:t>hoạt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động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khám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phá</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xã</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hội</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endParaRPr>
          </a:p>
        </p:txBody>
      </p:sp>
      <p:sp>
        <p:nvSpPr>
          <p:cNvPr id="14" name="Rectangle 13"/>
          <p:cNvSpPr/>
          <p:nvPr/>
        </p:nvSpPr>
        <p:spPr>
          <a:xfrm>
            <a:off x="689867" y="2935501"/>
            <a:ext cx="11282173" cy="2215991"/>
          </a:xfrm>
          <a:prstGeom prst="rect">
            <a:avLst/>
          </a:prstGeom>
        </p:spPr>
        <p:txBody>
          <a:bodyPr wrap="square">
            <a:spAutoFit/>
          </a:bodyPr>
          <a:lstStyle/>
          <a:p>
            <a:pPr algn="just" defTabSz="461963">
              <a:lnSpc>
                <a:spcPct val="115000"/>
              </a:lnSpc>
            </a:pP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rừng</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Hổ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cừu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voi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riêng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từng</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voi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mấy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voi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voi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nhỉ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thưa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voi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cỏ</a:t>
            </a:r>
            <a:r>
              <a:rPr lang="en-US" sz="2400" dirty="0">
                <a:solidFill>
                  <a:srgbClr val="000000"/>
                </a:solidFill>
                <a:latin typeface="Times New Roman" panose="02020603050405020304" pitchFamily="18" charset="0"/>
                <a:ea typeface="Times New Roman" panose="02020603050405020304" pitchFamily="18" charset="0"/>
              </a:rPr>
              <a:t> ạ” </a:t>
            </a:r>
            <a:r>
              <a:rPr lang="en-US" sz="2400" dirty="0" err="1">
                <a:solidFill>
                  <a:srgbClr val="000000"/>
                </a:solidFill>
                <a:latin typeface="Times New Roman" panose="02020603050405020304" pitchFamily="18" charset="0"/>
                <a:ea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xuyên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39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576747" y="2012171"/>
            <a:ext cx="7242688" cy="461665"/>
          </a:xfrm>
          <a:prstGeom prst="rect">
            <a:avLst/>
          </a:prstGeom>
        </p:spPr>
        <p:txBody>
          <a:bodyPr wrap="none">
            <a:spAutoFit/>
          </a:bodyPr>
          <a:lstStyle/>
          <a:p>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Giáo</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dục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kỹ</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năng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sống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thông</a:t>
            </a:r>
            <a:r>
              <a:rPr lang="en-US" sz="2400" b="1" i="1" dirty="0">
                <a:solidFill>
                  <a:srgbClr val="CC00CC"/>
                </a:solidFill>
                <a:latin typeface="Times New Roman" panose="02020603050405020304" pitchFamily="18" charset="0"/>
                <a:ea typeface="Times New Roman" panose="02020603050405020304" pitchFamily="18" charset="0"/>
              </a:rPr>
              <a:t> qua </a:t>
            </a:r>
            <a:r>
              <a:rPr lang="en-US" sz="2400" b="1" i="1" dirty="0" err="1">
                <a:solidFill>
                  <a:srgbClr val="CC00CC"/>
                </a:solidFill>
                <a:latin typeface="Times New Roman" panose="02020603050405020304" pitchFamily="18" charset="0"/>
                <a:ea typeface="Times New Roman" panose="02020603050405020304" pitchFamily="18" charset="0"/>
              </a:rPr>
              <a:t>các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hoạt</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động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học</a:t>
            </a:r>
            <a:endParaRPr lang="en-US" sz="2400" i="1" dirty="0">
              <a:solidFill>
                <a:srgbClr val="CC00CC"/>
              </a:solidFill>
            </a:endParaRPr>
          </a:p>
        </p:txBody>
      </p:sp>
      <p:sp>
        <p:nvSpPr>
          <p:cNvPr id="2" name="Rectangle 1"/>
          <p:cNvSpPr/>
          <p:nvPr/>
        </p:nvSpPr>
        <p:spPr>
          <a:xfrm>
            <a:off x="576748" y="2473836"/>
            <a:ext cx="4403770"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Thông</a:t>
            </a:r>
            <a:r>
              <a:rPr lang="en-US" sz="2400" b="1" dirty="0">
                <a:solidFill>
                  <a:srgbClr val="000000"/>
                </a:solidFill>
                <a:latin typeface="Times New Roman" panose="02020603050405020304" pitchFamily="18" charset="0"/>
                <a:ea typeface="Times New Roman" panose="02020603050405020304" pitchFamily="18" charset="0"/>
              </a:rPr>
              <a:t> qua </a:t>
            </a:r>
            <a:r>
              <a:rPr lang="en-US" sz="2400" b="1" dirty="0" err="1">
                <a:solidFill>
                  <a:srgbClr val="000000"/>
                </a:solidFill>
                <a:latin typeface="Times New Roman" panose="02020603050405020304" pitchFamily="18" charset="0"/>
                <a:ea typeface="Times New Roman" panose="02020603050405020304" pitchFamily="18" charset="0"/>
              </a:rPr>
              <a:t>hoạt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động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thể</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dục</a:t>
            </a:r>
            <a:r>
              <a:rPr lang="en-US" sz="2400" b="1"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endParaRPr>
          </a:p>
        </p:txBody>
      </p:sp>
      <p:sp>
        <p:nvSpPr>
          <p:cNvPr id="3" name="Rectangle 2"/>
          <p:cNvSpPr/>
          <p:nvPr/>
        </p:nvSpPr>
        <p:spPr>
          <a:xfrm>
            <a:off x="576747" y="2935501"/>
            <a:ext cx="11282173" cy="1757212"/>
          </a:xfrm>
          <a:prstGeom prst="rect">
            <a:avLst/>
          </a:prstGeom>
        </p:spPr>
        <p:txBody>
          <a:bodyPr wrap="square">
            <a:spAutoFit/>
          </a:bodyPr>
          <a:lstStyle/>
          <a:p>
            <a:pPr algn="just" defTabSz="457200">
              <a:lnSpc>
                <a:spcPct val="115000"/>
              </a:lnSpc>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Bò</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chướng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đập và bắt bóng được bằng 2 tay,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bật</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a:t>
            </a: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bò chui qua cổng</a:t>
            </a:r>
            <a:r>
              <a:rPr lang="en-US" sz="2400" dirty="0">
                <a:solidFill>
                  <a:srgbClr val="000000"/>
                </a:solidFill>
                <a:latin typeface="Times New Roman" panose="02020603050405020304" pitchFamily="18" charset="0"/>
                <a:ea typeface="Times New Roman" panose="02020603050405020304" pitchFamily="18" charset="0"/>
              </a:rPr>
              <a:t>…qua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rèn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nhẹn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tin, </a:t>
            </a:r>
            <a:r>
              <a:rPr lang="en-US" sz="2400" dirty="0" err="1">
                <a:solidFill>
                  <a:srgbClr val="000000"/>
                </a:solidFill>
                <a:latin typeface="Times New Roman" panose="02020603050405020304" pitchFamily="18" charset="0"/>
                <a:ea typeface="Times New Roman" panose="02020603050405020304" pitchFamily="18" charset="0"/>
              </a:rPr>
              <a:t>khéo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léo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vệ</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khỏe</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1AD60E45-2CB9-4850-960F-D67D2AE5E4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037" y="4726044"/>
            <a:ext cx="4348899" cy="2076029"/>
          </a:xfrm>
          <a:prstGeom prst="rect">
            <a:avLst/>
          </a:prstGeom>
        </p:spPr>
      </p:pic>
      <p:pic>
        <p:nvPicPr>
          <p:cNvPr id="8" name="309107643_6558719510808945_4299994637463833388_n">
            <a:hlinkClick r:id="" action="ppaction://media"/>
            <a:extLst>
              <a:ext uri="{FF2B5EF4-FFF2-40B4-BE49-F238E27FC236}">
                <a16:creationId xmlns:a16="http://schemas.microsoft.com/office/drawing/2014/main" id="{02D26A79-0C3F-43BE-BECF-F458972542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83984" y="4383464"/>
            <a:ext cx="4779389" cy="2374580"/>
          </a:xfrm>
          <a:prstGeom prst="rect">
            <a:avLst/>
          </a:prstGeom>
        </p:spPr>
      </p:pic>
    </p:spTree>
    <p:extLst>
      <p:ext uri="{BB962C8B-B14F-4D97-AF65-F5344CB8AC3E}">
        <p14:creationId xmlns:p14="http://schemas.microsoft.com/office/powerpoint/2010/main" val="38980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7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576747" y="2012171"/>
            <a:ext cx="7242688" cy="461665"/>
          </a:xfrm>
          <a:prstGeom prst="rect">
            <a:avLst/>
          </a:prstGeom>
        </p:spPr>
        <p:txBody>
          <a:bodyPr wrap="none">
            <a:spAutoFit/>
          </a:bodyPr>
          <a:lstStyle/>
          <a:p>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Giáo</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dục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kỹ</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năng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sống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thông</a:t>
            </a:r>
            <a:r>
              <a:rPr lang="en-US" sz="2400" b="1" i="1" dirty="0">
                <a:solidFill>
                  <a:srgbClr val="CC00CC"/>
                </a:solidFill>
                <a:latin typeface="Times New Roman" panose="02020603050405020304" pitchFamily="18" charset="0"/>
                <a:ea typeface="Times New Roman" panose="02020603050405020304" pitchFamily="18" charset="0"/>
              </a:rPr>
              <a:t> qua </a:t>
            </a:r>
            <a:r>
              <a:rPr lang="en-US" sz="2400" b="1" i="1" dirty="0" err="1">
                <a:solidFill>
                  <a:srgbClr val="CC00CC"/>
                </a:solidFill>
                <a:latin typeface="Times New Roman" panose="02020603050405020304" pitchFamily="18" charset="0"/>
                <a:ea typeface="Times New Roman" panose="02020603050405020304" pitchFamily="18" charset="0"/>
              </a:rPr>
              <a:t>các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hoạt</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động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học</a:t>
            </a:r>
            <a:endParaRPr lang="en-US" sz="2400" i="1" dirty="0">
              <a:solidFill>
                <a:srgbClr val="CC00CC"/>
              </a:solidFill>
            </a:endParaRPr>
          </a:p>
        </p:txBody>
      </p:sp>
      <p:sp>
        <p:nvSpPr>
          <p:cNvPr id="6" name="Rectangle 5"/>
          <p:cNvSpPr/>
          <p:nvPr/>
        </p:nvSpPr>
        <p:spPr>
          <a:xfrm>
            <a:off x="693581" y="2473836"/>
            <a:ext cx="620714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Thông</a:t>
            </a:r>
            <a:r>
              <a:rPr lang="en-US" sz="2400" b="1" dirty="0">
                <a:solidFill>
                  <a:srgbClr val="000000"/>
                </a:solidFill>
                <a:latin typeface="Times New Roman" panose="02020603050405020304" pitchFamily="18" charset="0"/>
                <a:ea typeface="Times New Roman" panose="02020603050405020304" pitchFamily="18" charset="0"/>
              </a:rPr>
              <a:t> qua </a:t>
            </a:r>
            <a:r>
              <a:rPr lang="en-US" sz="2400" b="1" dirty="0" err="1">
                <a:solidFill>
                  <a:srgbClr val="000000"/>
                </a:solidFill>
                <a:latin typeface="Times New Roman" panose="02020603050405020304" pitchFamily="18" charset="0"/>
                <a:ea typeface="Times New Roman" panose="02020603050405020304" pitchFamily="18" charset="0"/>
              </a:rPr>
              <a:t>hoạt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động</a:t>
            </a:r>
            <a:r>
              <a:rPr lang="en-US" sz="2400" b="1" dirty="0">
                <a:solidFill>
                  <a:srgbClr val="000000"/>
                </a:solidFill>
                <a:latin typeface="Times New Roman" panose="02020603050405020304" pitchFamily="18" charset="0"/>
                <a:ea typeface="Times New Roman" panose="02020603050405020304" pitchFamily="18" charset="0"/>
              </a:rPr>
              <a:t> “ </a:t>
            </a:r>
            <a:r>
              <a:rPr lang="vi-VN" sz="2400" b="1" dirty="0">
                <a:solidFill>
                  <a:srgbClr val="000000"/>
                </a:solidFill>
                <a:latin typeface="Times New Roman" panose="02020603050405020304" pitchFamily="18" charset="0"/>
                <a:ea typeface="Times New Roman" panose="02020603050405020304" pitchFamily="18" charset="0"/>
              </a:rPr>
              <a:t>L</a:t>
            </a:r>
            <a:r>
              <a:rPr lang="en-US" sz="2400" b="1" dirty="0" err="1">
                <a:solidFill>
                  <a:srgbClr val="000000"/>
                </a:solidFill>
                <a:latin typeface="Times New Roman" panose="02020603050405020304" pitchFamily="18" charset="0"/>
                <a:ea typeface="Times New Roman" panose="02020603050405020304" pitchFamily="18" charset="0"/>
              </a:rPr>
              <a:t>àm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quen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với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toán</a:t>
            </a:r>
            <a:r>
              <a:rPr lang="en-US" sz="2400" b="1"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endParaRPr>
          </a:p>
        </p:txBody>
      </p:sp>
      <p:sp>
        <p:nvSpPr>
          <p:cNvPr id="7" name="Rectangle 6"/>
          <p:cNvSpPr/>
          <p:nvPr/>
        </p:nvSpPr>
        <p:spPr>
          <a:xfrm>
            <a:off x="576747" y="2935501"/>
            <a:ext cx="11399007" cy="1791260"/>
          </a:xfrm>
          <a:prstGeom prst="rect">
            <a:avLst/>
          </a:prstGeom>
        </p:spPr>
        <p:txBody>
          <a:bodyPr wrap="square">
            <a:spAutoFit/>
          </a:bodyPr>
          <a:lstStyle/>
          <a:p>
            <a:pPr>
              <a:lnSpc>
                <a:spcPct val="115000"/>
              </a:lnSpc>
              <a:tabLst>
                <a:tab pos="45720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rPr>
              <a:t>Sắp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xếp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xếp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gắn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đúng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thảo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hoàn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giờ</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tầm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647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459913" y="2012171"/>
            <a:ext cx="7404591" cy="483017"/>
          </a:xfrm>
          <a:prstGeom prst="rect">
            <a:avLst/>
          </a:prstGeom>
        </p:spPr>
        <p:txBody>
          <a:bodyPr wrap="none">
            <a:spAutoFit/>
          </a:bodyPr>
          <a:lstStyle/>
          <a:p>
            <a:pPr algn="just">
              <a:lnSpc>
                <a:spcPct val="115000"/>
              </a:lnSpc>
              <a:spcAft>
                <a:spcPts val="0"/>
              </a:spcAft>
            </a:pPr>
            <a:r>
              <a:rPr lang="en-US" sz="2400" b="1" i="1" dirty="0">
                <a:solidFill>
                  <a:srgbClr val="CC00CC"/>
                </a:solidFill>
                <a:effectLst/>
                <a:latin typeface="Times New Roman" panose="02020603050405020304" pitchFamily="18" charset="0"/>
                <a:ea typeface="Times New Roman" panose="02020603050405020304" pitchFamily="18" charset="0"/>
              </a:rPr>
              <a:t> * </a:t>
            </a:r>
            <a:r>
              <a:rPr lang="en-US" sz="2400" b="1" i="1" dirty="0" err="1">
                <a:solidFill>
                  <a:srgbClr val="CC00CC"/>
                </a:solidFill>
                <a:effectLst/>
                <a:latin typeface="Times New Roman" panose="02020603050405020304" pitchFamily="18" charset="0"/>
                <a:ea typeface="Times New Roman" panose="02020603050405020304" pitchFamily="18" charset="0"/>
              </a:rPr>
              <a:t>Giáo</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dục</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kỹ</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năng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sống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thông</a:t>
            </a:r>
            <a:r>
              <a:rPr lang="en-US" sz="2400" b="1" i="1" dirty="0">
                <a:solidFill>
                  <a:srgbClr val="CC00CC"/>
                </a:solidFill>
                <a:effectLst/>
                <a:latin typeface="Times New Roman" panose="02020603050405020304" pitchFamily="18" charset="0"/>
                <a:ea typeface="Times New Roman" panose="02020603050405020304" pitchFamily="18" charset="0"/>
              </a:rPr>
              <a:t> qua </a:t>
            </a:r>
            <a:r>
              <a:rPr lang="en-US" sz="2400" b="1" i="1" dirty="0" err="1">
                <a:solidFill>
                  <a:srgbClr val="CC00CC"/>
                </a:solidFill>
                <a:effectLst/>
                <a:latin typeface="Times New Roman" panose="02020603050405020304" pitchFamily="18" charset="0"/>
                <a:ea typeface="Times New Roman" panose="02020603050405020304" pitchFamily="18" charset="0"/>
              </a:rPr>
              <a:t>hoạt</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động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vui</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chơi</a:t>
            </a:r>
            <a:endParaRPr lang="en-US" sz="2400" i="1" dirty="0">
              <a:solidFill>
                <a:srgbClr val="CC00CC"/>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76747" y="2495188"/>
            <a:ext cx="11169050" cy="1366528"/>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chúng</a:t>
            </a:r>
            <a:r>
              <a:rPr lang="en-US" sz="2400" dirty="0">
                <a:solidFill>
                  <a:srgbClr val="000000"/>
                </a:solidFill>
                <a:effectLst/>
                <a:latin typeface="Times New Roman" panose="02020603050405020304" pitchFamily="18" charset="0"/>
                <a:ea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mẫu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lộ</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nét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nắn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vi-VN" sz="2400" dirty="0">
                <a:solidFill>
                  <a:srgbClr val="000000"/>
                </a:solidFill>
                <a:effectLst/>
                <a:latin typeface="Times New Roman" panose="02020603050405020304" pitchFamily="18" charset="0"/>
                <a:ea typeface="Times New Roman" panose="02020603050405020304" pitchFamily="18" charset="0"/>
              </a:rPr>
              <a:t>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ngay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biệt</a:t>
            </a: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góc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vai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4653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459913" y="2012171"/>
            <a:ext cx="7404591" cy="483017"/>
          </a:xfrm>
          <a:prstGeom prst="rect">
            <a:avLst/>
          </a:prstGeom>
        </p:spPr>
        <p:txBody>
          <a:bodyPr wrap="none">
            <a:spAutoFit/>
          </a:bodyPr>
          <a:lstStyle/>
          <a:p>
            <a:pPr algn="just">
              <a:lnSpc>
                <a:spcPct val="115000"/>
              </a:lnSpc>
            </a:pPr>
            <a:r>
              <a:rPr lang="en-US" sz="2400" b="1" i="1" dirty="0">
                <a:solidFill>
                  <a:srgbClr val="CC00CC"/>
                </a:solidFill>
                <a:latin typeface="Times New Roman" panose="02020603050405020304" pitchFamily="18" charset="0"/>
                <a:ea typeface="Times New Roman" panose="02020603050405020304" pitchFamily="18" charset="0"/>
              </a:rPr>
              <a:t> * </a:t>
            </a:r>
            <a:r>
              <a:rPr lang="en-US" sz="2400" b="1" i="1" dirty="0" err="1">
                <a:solidFill>
                  <a:srgbClr val="CC00CC"/>
                </a:solidFill>
                <a:latin typeface="Times New Roman" panose="02020603050405020304" pitchFamily="18" charset="0"/>
                <a:ea typeface="Times New Roman" panose="02020603050405020304" pitchFamily="18" charset="0"/>
              </a:rPr>
              <a:t>Giáo</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dục</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kỹ</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năng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sống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thông</a:t>
            </a:r>
            <a:r>
              <a:rPr lang="en-US" sz="2400" b="1" i="1" dirty="0">
                <a:solidFill>
                  <a:srgbClr val="CC00CC"/>
                </a:solidFill>
                <a:latin typeface="Times New Roman" panose="02020603050405020304" pitchFamily="18" charset="0"/>
                <a:ea typeface="Times New Roman" panose="02020603050405020304" pitchFamily="18" charset="0"/>
              </a:rPr>
              <a:t> qua </a:t>
            </a:r>
            <a:r>
              <a:rPr lang="en-US" sz="2400" b="1" i="1" dirty="0" err="1">
                <a:solidFill>
                  <a:srgbClr val="CC00CC"/>
                </a:solidFill>
                <a:latin typeface="Times New Roman" panose="02020603050405020304" pitchFamily="18" charset="0"/>
                <a:ea typeface="Times New Roman" panose="02020603050405020304" pitchFamily="18" charset="0"/>
              </a:rPr>
              <a:t>hoạt</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động</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vui</a:t>
            </a:r>
            <a:r>
              <a:rPr lang="en-US" sz="2400" b="1" i="1" dirty="0">
                <a:solidFill>
                  <a:srgbClr val="CC00CC"/>
                </a:solidFill>
                <a:latin typeface="Times New Roman" panose="02020603050405020304" pitchFamily="18" charset="0"/>
                <a:ea typeface="Times New Roman" panose="02020603050405020304" pitchFamily="18" charset="0"/>
              </a:rPr>
              <a:t> </a:t>
            </a:r>
            <a:r>
              <a:rPr lang="en-US" sz="2400" b="1" i="1" dirty="0" err="1">
                <a:solidFill>
                  <a:srgbClr val="CC00CC"/>
                </a:solidFill>
                <a:latin typeface="Times New Roman" panose="02020603050405020304" pitchFamily="18" charset="0"/>
                <a:ea typeface="Times New Roman" panose="02020603050405020304" pitchFamily="18" charset="0"/>
              </a:rPr>
              <a:t>chơi</a:t>
            </a:r>
            <a:endParaRPr lang="en-US" sz="2400" i="1" dirty="0">
              <a:solidFill>
                <a:srgbClr val="CC00CC"/>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76747" y="2495188"/>
            <a:ext cx="6596678" cy="461665"/>
          </a:xfrm>
          <a:prstGeom prst="rect">
            <a:avLst/>
          </a:prstGeom>
        </p:spPr>
        <p:txBody>
          <a:bodyPr wrap="none">
            <a:spAutoFit/>
          </a:bodyPr>
          <a:lstStyle/>
          <a:p>
            <a:r>
              <a:rPr lang="en-US" sz="2400" b="1" i="1" dirty="0">
                <a:solidFill>
                  <a:srgbClr val="000000"/>
                </a:solidFill>
                <a:latin typeface="Times New Roman" panose="02020603050405020304" pitchFamily="18" charset="0"/>
                <a:ea typeface="Times New Roman" panose="02020603050405020304" pitchFamily="18" charset="0"/>
              </a:rPr>
              <a:t> - </a:t>
            </a:r>
            <a:r>
              <a:rPr lang="en-US" sz="2400" b="1" dirty="0">
                <a:solidFill>
                  <a:srgbClr val="000000"/>
                </a:solidFill>
                <a:latin typeface="Times New Roman" panose="02020603050405020304" pitchFamily="18" charset="0"/>
                <a:ea typeface="Times New Roman" panose="02020603050405020304" pitchFamily="18" charset="0"/>
              </a:rPr>
              <a:t>Hay </a:t>
            </a:r>
            <a:r>
              <a:rPr lang="en-US" sz="2400" b="1" dirty="0" err="1">
                <a:solidFill>
                  <a:srgbClr val="000000"/>
                </a:solidFill>
                <a:latin typeface="Times New Roman" panose="02020603050405020304" pitchFamily="18" charset="0"/>
                <a:ea typeface="Times New Roman" panose="02020603050405020304" pitchFamily="18" charset="0"/>
              </a:rPr>
              <a:t>thông</a:t>
            </a:r>
            <a:r>
              <a:rPr lang="en-US" sz="2400" b="1" dirty="0">
                <a:solidFill>
                  <a:srgbClr val="000000"/>
                </a:solidFill>
                <a:latin typeface="Times New Roman" panose="02020603050405020304" pitchFamily="18" charset="0"/>
                <a:ea typeface="Times New Roman" panose="02020603050405020304" pitchFamily="18" charset="0"/>
              </a:rPr>
              <a:t> qua </a:t>
            </a:r>
            <a:r>
              <a:rPr lang="en-US" sz="2400" b="1" dirty="0" err="1">
                <a:solidFill>
                  <a:srgbClr val="000000"/>
                </a:solidFill>
                <a:latin typeface="Times New Roman" panose="02020603050405020304" pitchFamily="18" charset="0"/>
                <a:ea typeface="Times New Roman" panose="02020603050405020304" pitchFamily="18" charset="0"/>
              </a:rPr>
              <a:t>góc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trọng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tâm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là</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tạo</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hình</a:t>
            </a:r>
            <a:r>
              <a:rPr lang="en-US" sz="2400" b="1" dirty="0">
                <a:solidFill>
                  <a:srgbClr val="000000"/>
                </a:solidFill>
                <a:latin typeface="Times New Roman" panose="02020603050405020304" pitchFamily="18" charset="0"/>
                <a:ea typeface="Times New Roman" panose="02020603050405020304" pitchFamily="18" charset="0"/>
              </a:rPr>
              <a:t>:</a:t>
            </a:r>
            <a:r>
              <a:rPr lang="en-US" sz="2400" b="1" i="1"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endParaRPr>
          </a:p>
        </p:txBody>
      </p:sp>
      <p:sp>
        <p:nvSpPr>
          <p:cNvPr id="13" name="Rectangle 12"/>
          <p:cNvSpPr/>
          <p:nvPr/>
        </p:nvSpPr>
        <p:spPr>
          <a:xfrm>
            <a:off x="576747" y="2951855"/>
            <a:ext cx="11272746" cy="1757212"/>
          </a:xfrm>
          <a:prstGeom prst="rect">
            <a:avLst/>
          </a:prstGeom>
        </p:spPr>
        <p:txBody>
          <a:bodyPr wrap="square">
            <a:spAutoFit/>
          </a:bodyPr>
          <a:lstStyle/>
          <a:p>
            <a:pPr algn="just" defTabSz="457200">
              <a:lnSpc>
                <a:spcPct val="115000"/>
              </a:lnSpc>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xuyên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sưu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tầm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nhũ</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kéo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khóe</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léo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nhóm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8036D358-7ABE-4CB2-99A2-05CE17A71C84}"/>
              </a:ext>
            </a:extLst>
          </p:cNvPr>
          <p:cNvPicPr>
            <a:picLocks noChangeAspect="1"/>
          </p:cNvPicPr>
          <p:nvPr/>
        </p:nvPicPr>
        <p:blipFill>
          <a:blip r:embed="rId2"/>
          <a:stretch>
            <a:fillRect/>
          </a:stretch>
        </p:blipFill>
        <p:spPr>
          <a:xfrm>
            <a:off x="269607" y="4653857"/>
            <a:ext cx="3605479" cy="2114885"/>
          </a:xfrm>
          <a:prstGeom prst="rect">
            <a:avLst/>
          </a:prstGeom>
        </p:spPr>
      </p:pic>
      <p:pic>
        <p:nvPicPr>
          <p:cNvPr id="3" name="Picture 2">
            <a:extLst>
              <a:ext uri="{FF2B5EF4-FFF2-40B4-BE49-F238E27FC236}">
                <a16:creationId xmlns:a16="http://schemas.microsoft.com/office/drawing/2014/main" id="{C6F873D1-74DB-4E59-948E-C75734895605}"/>
              </a:ext>
            </a:extLst>
          </p:cNvPr>
          <p:cNvPicPr>
            <a:picLocks noChangeAspect="1"/>
          </p:cNvPicPr>
          <p:nvPr/>
        </p:nvPicPr>
        <p:blipFill>
          <a:blip r:embed="rId3"/>
          <a:stretch>
            <a:fillRect/>
          </a:stretch>
        </p:blipFill>
        <p:spPr>
          <a:xfrm>
            <a:off x="4279768" y="4743115"/>
            <a:ext cx="3497344" cy="2153871"/>
          </a:xfrm>
          <a:prstGeom prst="rect">
            <a:avLst/>
          </a:prstGeom>
        </p:spPr>
      </p:pic>
      <p:pic>
        <p:nvPicPr>
          <p:cNvPr id="5" name="Picture 4">
            <a:extLst>
              <a:ext uri="{FF2B5EF4-FFF2-40B4-BE49-F238E27FC236}">
                <a16:creationId xmlns:a16="http://schemas.microsoft.com/office/drawing/2014/main" id="{4E53DED9-E708-4A32-BA08-AC1C42D6E7BE}"/>
              </a:ext>
            </a:extLst>
          </p:cNvPr>
          <p:cNvPicPr>
            <a:picLocks noChangeAspect="1"/>
          </p:cNvPicPr>
          <p:nvPr/>
        </p:nvPicPr>
        <p:blipFill>
          <a:blip r:embed="rId4"/>
          <a:stretch>
            <a:fillRect/>
          </a:stretch>
        </p:blipFill>
        <p:spPr>
          <a:xfrm>
            <a:off x="8201319" y="4276638"/>
            <a:ext cx="3223967" cy="2492104"/>
          </a:xfrm>
          <a:prstGeom prst="rect">
            <a:avLst/>
          </a:prstGeom>
        </p:spPr>
      </p:pic>
    </p:spTree>
    <p:extLst>
      <p:ext uri="{BB962C8B-B14F-4D97-AF65-F5344CB8AC3E}">
        <p14:creationId xmlns:p14="http://schemas.microsoft.com/office/powerpoint/2010/main" val="110455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1272746"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Tổ</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chức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hàng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66132" y="2012171"/>
            <a:ext cx="10996497" cy="483017"/>
          </a:xfrm>
          <a:prstGeom prst="rect">
            <a:avLst/>
          </a:prstGeom>
        </p:spPr>
        <p:txBody>
          <a:bodyPr wrap="square">
            <a:spAutoFit/>
          </a:bodyPr>
          <a:lstStyle/>
          <a:p>
            <a:pPr algn="just">
              <a:lnSpc>
                <a:spcPct val="115000"/>
              </a:lnSpc>
              <a:spcAft>
                <a:spcPts val="0"/>
              </a:spcAft>
            </a:pPr>
            <a:r>
              <a:rPr lang="en-US" sz="2400"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Giáo</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dục</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kỹ</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năng</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sống</a:t>
            </a:r>
            <a:r>
              <a:rPr lang="en-US" sz="2400" b="1" dirty="0">
                <a:solidFill>
                  <a:srgbClr val="CC00CC"/>
                </a:solidFill>
                <a:effectLst/>
                <a:latin typeface="Times New Roman" panose="02020603050405020304" pitchFamily="18" charset="0"/>
                <a:ea typeface="Times New Roman" panose="02020603050405020304" pitchFamily="18" charset="0"/>
              </a:rPr>
              <a:t> qua </a:t>
            </a:r>
            <a:r>
              <a:rPr lang="en-US" sz="2400" b="1" dirty="0" err="1">
                <a:solidFill>
                  <a:srgbClr val="CC00CC"/>
                </a:solidFill>
                <a:effectLst/>
                <a:latin typeface="Times New Roman" panose="02020603050405020304" pitchFamily="18" charset="0"/>
                <a:ea typeface="Times New Roman" panose="02020603050405020304" pitchFamily="18" charset="0"/>
              </a:rPr>
              <a:t>góc</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thực</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hành</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kỹ</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năng</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sống</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cho</a:t>
            </a:r>
            <a:r>
              <a:rPr lang="en-US" sz="2400" b="1" dirty="0">
                <a:solidFill>
                  <a:srgbClr val="CC00CC"/>
                </a:solidFill>
                <a:effectLst/>
                <a:latin typeface="Times New Roman" panose="02020603050405020304" pitchFamily="18" charset="0"/>
                <a:ea typeface="Times New Roman" panose="02020603050405020304" pitchFamily="18" charset="0"/>
              </a:rPr>
              <a:t> </a:t>
            </a:r>
            <a:r>
              <a:rPr lang="en-US" sz="2400" b="1" dirty="0" err="1">
                <a:solidFill>
                  <a:srgbClr val="CC00CC"/>
                </a:solidFill>
                <a:effectLst/>
                <a:latin typeface="Times New Roman" panose="02020603050405020304" pitchFamily="18" charset="0"/>
                <a:ea typeface="Times New Roman" panose="02020603050405020304" pitchFamily="18" charset="0"/>
              </a:rPr>
              <a:t>trẻ</a:t>
            </a:r>
            <a:endParaRPr lang="en-US" sz="2400" dirty="0">
              <a:solidFill>
                <a:srgbClr val="CC00CC"/>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459913" y="2430555"/>
            <a:ext cx="11169049" cy="941796"/>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 </a:t>
            </a:r>
            <a:r>
              <a:rPr lang="vi-VN" sz="2400" dirty="0">
                <a:solidFill>
                  <a:srgbClr val="000000"/>
                </a:solidFill>
                <a:effectLst/>
                <a:latin typeface="Times New Roman" panose="02020603050405020304" pitchFamily="18" charset="0"/>
                <a:ea typeface="Times New Roman" panose="02020603050405020304" pitchFamily="18" charset="0"/>
              </a:rPr>
              <a:t>X</a:t>
            </a:r>
            <a:r>
              <a:rPr lang="en-US" sz="2400" dirty="0" err="1">
                <a:solidFill>
                  <a:srgbClr val="000000"/>
                </a:solidFill>
                <a:effectLst/>
                <a:latin typeface="Times New Roman" panose="02020603050405020304" pitchFamily="18" charset="0"/>
                <a:ea typeface="Times New Roman" panose="02020603050405020304" pitchFamily="18" charset="0"/>
              </a:rPr>
              <a:t>ây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dựng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góc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với một số hoạt động</a:t>
            </a:r>
            <a:r>
              <a:rPr lang="en-US" sz="2400" dirty="0">
                <a:solidFill>
                  <a:srgbClr val="000000"/>
                </a:solidFill>
                <a:effectLst/>
                <a:latin typeface="Times New Roman" panose="02020603050405020304" pitchFamily="18" charset="0"/>
                <a:ea typeface="Times New Roman" panose="02020603050405020304" pitchFamily="18" charset="0"/>
              </a:rPr>
              <a:t>: Cách tự cột tóc cho mình, cho bạn</a:t>
            </a:r>
            <a:r>
              <a:rPr lang="vi-VN" sz="2400" dirty="0">
                <a:solidFill>
                  <a:srgbClr val="000000"/>
                </a:solidFill>
                <a:effectLst/>
                <a:latin typeface="Times New Roman" panose="02020603050405020304" pitchFamily="18" charset="0"/>
                <a:ea typeface="Times New Roman" panose="02020603050405020304" pitchFamily="18" charset="0"/>
              </a:rPr>
              <a:t>, cột dây giày, mặc áo quần, xếp quần áo...</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43078" y="3485650"/>
            <a:ext cx="11285884" cy="907749"/>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xuyên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tổ</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C1811526-708E-4826-AA1E-8EAC0EF12F0D}"/>
              </a:ext>
            </a:extLst>
          </p:cNvPr>
          <p:cNvPicPr>
            <a:picLocks noChangeAspect="1"/>
          </p:cNvPicPr>
          <p:nvPr/>
        </p:nvPicPr>
        <p:blipFill>
          <a:blip r:embed="rId2"/>
          <a:stretch>
            <a:fillRect/>
          </a:stretch>
        </p:blipFill>
        <p:spPr>
          <a:xfrm>
            <a:off x="459913" y="4405661"/>
            <a:ext cx="2923986" cy="2292214"/>
          </a:xfrm>
          <a:prstGeom prst="rect">
            <a:avLst/>
          </a:prstGeom>
        </p:spPr>
      </p:pic>
      <p:pic>
        <p:nvPicPr>
          <p:cNvPr id="8" name="Picture 7">
            <a:extLst>
              <a:ext uri="{FF2B5EF4-FFF2-40B4-BE49-F238E27FC236}">
                <a16:creationId xmlns:a16="http://schemas.microsoft.com/office/drawing/2014/main" id="{3D9C6B35-1FB9-46D7-B299-2CF1D05D7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96" y="4393399"/>
            <a:ext cx="3253622" cy="2292214"/>
          </a:xfrm>
          <a:prstGeom prst="rect">
            <a:avLst/>
          </a:prstGeom>
        </p:spPr>
      </p:pic>
      <p:pic>
        <p:nvPicPr>
          <p:cNvPr id="9" name="Picture 8">
            <a:extLst>
              <a:ext uri="{FF2B5EF4-FFF2-40B4-BE49-F238E27FC236}">
                <a16:creationId xmlns:a16="http://schemas.microsoft.com/office/drawing/2014/main" id="{8F48F0F8-1769-4D79-B895-B315DF3E50F5}"/>
              </a:ext>
            </a:extLst>
          </p:cNvPr>
          <p:cNvPicPr>
            <a:picLocks noChangeAspect="1"/>
          </p:cNvPicPr>
          <p:nvPr/>
        </p:nvPicPr>
        <p:blipFill>
          <a:blip r:embed="rId4"/>
          <a:stretch>
            <a:fillRect/>
          </a:stretch>
        </p:blipFill>
        <p:spPr>
          <a:xfrm>
            <a:off x="6880515" y="4405661"/>
            <a:ext cx="4544771" cy="2195090"/>
          </a:xfrm>
          <a:prstGeom prst="rect">
            <a:avLst/>
          </a:prstGeom>
        </p:spPr>
      </p:pic>
    </p:spTree>
    <p:extLst>
      <p:ext uri="{BB962C8B-B14F-4D97-AF65-F5344CB8AC3E}">
        <p14:creationId xmlns:p14="http://schemas.microsoft.com/office/powerpoint/2010/main" val="149362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6" y="1181174"/>
            <a:ext cx="11475553" cy="461665"/>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tư</a:t>
            </a:r>
            <a:r>
              <a:rPr lang="en-US" sz="2400" b="1" dirty="0">
                <a:solidFill>
                  <a:srgbClr val="0000FF"/>
                </a:solidFill>
                <a:latin typeface="Times New Roman" panose="02020603050405020304" pitchFamily="18" charset="0"/>
                <a:cs typeface="Times New Roman" panose="02020603050405020304" pitchFamily="18" charset="0"/>
              </a:rPr>
              <a:t>:</a:t>
            </a:r>
            <a:r>
              <a:rPr lang="en-US" sz="2400"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trong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6746" y="1642839"/>
            <a:ext cx="3234860" cy="461665"/>
          </a:xfrm>
          <a:prstGeom prst="rect">
            <a:avLst/>
          </a:prstGeom>
        </p:spPr>
        <p:txBody>
          <a:bodyPr wrap="none">
            <a:spAutoFit/>
          </a:bodyPr>
          <a:lstStyle/>
          <a:p>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Trong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giờ</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đón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trả</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trẻ</a:t>
            </a:r>
            <a:r>
              <a:rPr lang="en-US" sz="2400" b="1" i="1" dirty="0">
                <a:solidFill>
                  <a:srgbClr val="000000"/>
                </a:solidFill>
                <a:effectLst/>
                <a:latin typeface="Times New Roman" panose="02020603050405020304" pitchFamily="18" charset="0"/>
                <a:ea typeface="Times New Roman" panose="02020603050405020304" pitchFamily="18" charset="0"/>
              </a:rPr>
              <a:t>:</a:t>
            </a:r>
            <a:endParaRPr lang="en-US" sz="2400" i="1" dirty="0"/>
          </a:p>
        </p:txBody>
      </p:sp>
      <p:sp>
        <p:nvSpPr>
          <p:cNvPr id="7" name="Rectangle 6"/>
          <p:cNvSpPr/>
          <p:nvPr/>
        </p:nvSpPr>
        <p:spPr>
          <a:xfrm>
            <a:off x="576746" y="1976862"/>
            <a:ext cx="11373954" cy="1791260"/>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giầy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dép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ngoài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còn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xin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576746" y="3698765"/>
            <a:ext cx="3524170" cy="461665"/>
          </a:xfrm>
          <a:prstGeom prst="rect">
            <a:avLst/>
          </a:prstGeom>
        </p:spPr>
        <p:txBody>
          <a:bodyPr wrap="none">
            <a:spAutoFit/>
          </a:bodyPr>
          <a:lstStyle/>
          <a:p>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Trong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giờ</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thể</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dục</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sáng</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i="1" dirty="0"/>
          </a:p>
        </p:txBody>
      </p:sp>
      <p:sp>
        <p:nvSpPr>
          <p:cNvPr id="9" name="Rectangle 8"/>
          <p:cNvSpPr/>
          <p:nvPr/>
        </p:nvSpPr>
        <p:spPr>
          <a:xfrm>
            <a:off x="576746" y="4088274"/>
            <a:ext cx="11373954" cy="941796"/>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Dưới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chen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đẩy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85313" y="4996023"/>
            <a:ext cx="2873351" cy="461665"/>
          </a:xfrm>
          <a:prstGeom prst="rect">
            <a:avLst/>
          </a:prstGeom>
        </p:spPr>
        <p:txBody>
          <a:bodyPr wrap="none">
            <a:spAutoFit/>
          </a:bodyPr>
          <a:lstStyle/>
          <a:p>
            <a:r>
              <a:rPr lang="en-US" sz="2400" i="1" dirty="0">
                <a:solidFill>
                  <a:srgbClr val="000000"/>
                </a:solidFill>
                <a:effectLst/>
                <a:latin typeface="Times New Roman" panose="02020603050405020304" pitchFamily="18" charset="0"/>
                <a:ea typeface="Times New Roman" panose="02020603050405020304" pitchFamily="18" charset="0"/>
              </a:rPr>
              <a:t> - </a:t>
            </a:r>
            <a:r>
              <a:rPr lang="en-US" sz="2400" b="1" i="1" dirty="0" err="1">
                <a:solidFill>
                  <a:srgbClr val="000000"/>
                </a:solidFill>
                <a:effectLst/>
                <a:latin typeface="Times New Roman" panose="02020603050405020304" pitchFamily="18" charset="0"/>
                <a:ea typeface="Times New Roman" panose="02020603050405020304" pitchFamily="18" charset="0"/>
              </a:rPr>
              <a:t>Trong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giờ</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vệ</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sinh</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i="1" dirty="0"/>
          </a:p>
        </p:txBody>
      </p:sp>
      <p:sp>
        <p:nvSpPr>
          <p:cNvPr id="13" name="Rectangle 12"/>
          <p:cNvSpPr/>
          <p:nvPr/>
        </p:nvSpPr>
        <p:spPr>
          <a:xfrm>
            <a:off x="563914" y="5455977"/>
            <a:ext cx="11386785" cy="941796"/>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Rửa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rửa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tóc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gấp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901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6" y="1181174"/>
            <a:ext cx="11475553" cy="461665"/>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tư</a:t>
            </a:r>
            <a:r>
              <a:rPr lang="en-US" sz="2400" b="1" dirty="0">
                <a:solidFill>
                  <a:srgbClr val="0000FF"/>
                </a:solidFill>
                <a:latin typeface="Times New Roman" panose="02020603050405020304" pitchFamily="18" charset="0"/>
                <a:cs typeface="Times New Roman" panose="02020603050405020304" pitchFamily="18" charset="0"/>
              </a:rPr>
              <a:t>:</a:t>
            </a:r>
            <a:r>
              <a:rPr lang="en-US" sz="2400"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thông</a:t>
            </a:r>
            <a:r>
              <a:rPr lang="en-US" sz="2400" b="1" dirty="0">
                <a:solidFill>
                  <a:srgbClr val="0000FF"/>
                </a:solidFill>
                <a:latin typeface="Times New Roman" panose="02020603050405020304" pitchFamily="18" charset="0"/>
                <a:cs typeface="Times New Roman" panose="02020603050405020304" pitchFamily="18" charset="0"/>
              </a:rPr>
              <a:t> qua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trong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ngày</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645707" y="1653515"/>
            <a:ext cx="2206501" cy="461665"/>
          </a:xfrm>
          <a:prstGeom prst="rect">
            <a:avLst/>
          </a:prstGeom>
        </p:spPr>
        <p:txBody>
          <a:bodyPr wrap="none">
            <a:spAutoFit/>
          </a:bodyPr>
          <a:lstStyle/>
          <a:p>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Trong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giờ</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ăn</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i="1" dirty="0"/>
          </a:p>
        </p:txBody>
      </p:sp>
      <p:sp>
        <p:nvSpPr>
          <p:cNvPr id="3" name="Rectangle 2"/>
          <p:cNvSpPr/>
          <p:nvPr/>
        </p:nvSpPr>
        <p:spPr>
          <a:xfrm>
            <a:off x="576746" y="2125856"/>
            <a:ext cx="11169052" cy="3065455"/>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K</a:t>
            </a:r>
            <a:r>
              <a:rPr lang="en-US" sz="2400" dirty="0">
                <a:solidFill>
                  <a:srgbClr val="000000"/>
                </a:solidFill>
                <a:effectLst/>
                <a:latin typeface="Times New Roman" panose="02020603050405020304" pitchFamily="18" charset="0"/>
                <a:ea typeface="Times New Roman" panose="02020603050405020304" pitchFamily="18" charset="0"/>
              </a:rPr>
              <a:t>ỹ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rèn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thìa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tổ</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lịch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nhỏ</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ồn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ngậm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miệng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dọn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thìa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lớn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dọn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ngồi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ngay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ngắn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Ngoài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ghép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nhớ</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nhé</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645707" y="5191311"/>
            <a:ext cx="4550926" cy="461665"/>
          </a:xfrm>
          <a:prstGeom prst="rect">
            <a:avLst/>
          </a:prstGeom>
        </p:spPr>
        <p:txBody>
          <a:bodyPr wrap="none">
            <a:spAutoFit/>
          </a:bodyPr>
          <a:lstStyle/>
          <a:p>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Trong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giờ</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hoạt</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động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ngoài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trời</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i="1" dirty="0"/>
          </a:p>
        </p:txBody>
      </p:sp>
      <p:sp>
        <p:nvSpPr>
          <p:cNvPr id="14" name="Rectangle 13"/>
          <p:cNvSpPr/>
          <p:nvPr/>
        </p:nvSpPr>
        <p:spPr>
          <a:xfrm>
            <a:off x="576744" y="5652976"/>
            <a:ext cx="11475553" cy="941796"/>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Thông qua các trò chơi, các hoạt động rèn cho trẻ một số kỹ năng chờ đến lượt khi tham gia vào các hoạt động, rèn sự tự tin, mạnh dạn khi tham gia trò chơi.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92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a:t>
            </a:r>
            <a:r>
              <a:rPr lang="en-US" b="1" dirty="0">
                <a:solidFill>
                  <a:srgbClr val="0000FF"/>
                </a:solidFill>
                <a:latin typeface="Times New Roman" panose="02020603050405020304" pitchFamily="18" charset="0"/>
                <a:cs typeface="Times New Roman" panose="02020603050405020304" pitchFamily="18" charset="0"/>
              </a:rPr>
              <a:t> – </a:t>
            </a:r>
            <a:r>
              <a:rPr lang="vi-VN" b="1" dirty="0">
                <a:solidFill>
                  <a:srgbClr val="0000FF"/>
                </a:solidFill>
                <a:latin typeface="Times New Roman" panose="02020603050405020304" pitchFamily="18" charset="0"/>
                <a:cs typeface="Times New Roman" panose="02020603050405020304" pitchFamily="18" charset="0"/>
              </a:rPr>
              <a:t>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5" name="Rectangle 4"/>
          <p:cNvSpPr/>
          <p:nvPr/>
        </p:nvSpPr>
        <p:spPr>
          <a:xfrm>
            <a:off x="563610" y="791444"/>
            <a:ext cx="2528321" cy="483017"/>
          </a:xfrm>
          <a:prstGeom prst="rect">
            <a:avLst/>
          </a:prstGeom>
        </p:spPr>
        <p:txBody>
          <a:bodyPr wrap="none">
            <a:spAutoFit/>
          </a:bodyPr>
          <a:lstStyle/>
          <a:p>
            <a:pPr>
              <a:lnSpc>
                <a:spcPct val="115000"/>
              </a:lnSpc>
              <a:spcAft>
                <a:spcPts val="0"/>
              </a:spcAft>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 ĐẶT VẤN ĐỀ: </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Rectangle 5"/>
          <p:cNvSpPr/>
          <p:nvPr/>
        </p:nvSpPr>
        <p:spPr>
          <a:xfrm>
            <a:off x="563609" y="1201108"/>
            <a:ext cx="11314163" cy="4730334"/>
          </a:xfrm>
          <a:prstGeom prst="rect">
            <a:avLst/>
          </a:prstGeom>
        </p:spPr>
        <p:txBody>
          <a:bodyPr wrap="square">
            <a:spAutoFit/>
          </a:bodyPr>
          <a:lstStyle/>
          <a:p>
            <a:pPr algn="just" defTabSz="461963">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Nam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huynh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lứa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mầm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lai</a:t>
            </a:r>
            <a:r>
              <a:rPr lang="en-US" sz="2400" dirty="0">
                <a:solidFill>
                  <a:srgbClr val="A52A2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200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4107" y="25400"/>
            <a:ext cx="6106223" cy="461665"/>
          </a:xfrm>
          <a:prstGeom prst="rect">
            <a:avLst/>
          </a:prstGeom>
        </p:spPr>
        <p:txBody>
          <a:bodyPr wrap="none">
            <a:spAutoFit/>
          </a:bodyPr>
          <a:lstStyle/>
          <a:p>
            <a:r>
              <a:rPr lang="en-US" sz="2400" b="1" dirty="0">
                <a:solidFill>
                  <a:srgbClr val="CC00CC"/>
                </a:solidFill>
                <a:effectLst/>
                <a:latin typeface="Times New Roman" panose="02020603050405020304" pitchFamily="18" charset="0"/>
                <a:ea typeface="Times New Roman" panose="02020603050405020304" pitchFamily="18" charset="0"/>
              </a:rPr>
              <a:t>TRONG GIỜ HOẠT ĐỘNG NGOÀI TRỜI</a:t>
            </a:r>
            <a:r>
              <a:rPr lang="en-US" sz="2400" dirty="0">
                <a:solidFill>
                  <a:srgbClr val="CC00CC"/>
                </a:solidFill>
                <a:effectLst/>
                <a:latin typeface="Times New Roman" panose="02020603050405020304" pitchFamily="18" charset="0"/>
                <a:ea typeface="Times New Roman" panose="02020603050405020304" pitchFamily="18" charset="0"/>
              </a:rPr>
              <a:t>: </a:t>
            </a:r>
            <a:endParaRPr lang="en-US" sz="2400" dirty="0">
              <a:solidFill>
                <a:srgbClr val="CC00CC"/>
              </a:solidFill>
            </a:endParaRPr>
          </a:p>
        </p:txBody>
      </p:sp>
      <p:pic>
        <p:nvPicPr>
          <p:cNvPr id="8" name="Picture 7">
            <a:extLst>
              <a:ext uri="{FF2B5EF4-FFF2-40B4-BE49-F238E27FC236}">
                <a16:creationId xmlns:a16="http://schemas.microsoft.com/office/drawing/2014/main" id="{BD3B028D-E3D6-4610-A618-D62B144D3F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585"/>
          <a:stretch/>
        </p:blipFill>
        <p:spPr>
          <a:xfrm>
            <a:off x="373929" y="772997"/>
            <a:ext cx="4744826" cy="2837467"/>
          </a:xfrm>
          <a:prstGeom prst="rect">
            <a:avLst/>
          </a:prstGeom>
        </p:spPr>
      </p:pic>
      <p:pic>
        <p:nvPicPr>
          <p:cNvPr id="10" name="Picture 9">
            <a:extLst>
              <a:ext uri="{FF2B5EF4-FFF2-40B4-BE49-F238E27FC236}">
                <a16:creationId xmlns:a16="http://schemas.microsoft.com/office/drawing/2014/main" id="{3C96C827-4FB6-48E2-9EED-D311CAFB64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71" b="16117"/>
          <a:stretch/>
        </p:blipFill>
        <p:spPr>
          <a:xfrm>
            <a:off x="5524107" y="772998"/>
            <a:ext cx="6495067" cy="2837468"/>
          </a:xfrm>
          <a:prstGeom prst="rect">
            <a:avLst/>
          </a:prstGeom>
        </p:spPr>
      </p:pic>
      <p:pic>
        <p:nvPicPr>
          <p:cNvPr id="12" name="Picture 11">
            <a:extLst>
              <a:ext uri="{FF2B5EF4-FFF2-40B4-BE49-F238E27FC236}">
                <a16:creationId xmlns:a16="http://schemas.microsoft.com/office/drawing/2014/main" id="{CE6D4041-AA71-40DA-A9D7-14252B8515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554" b="18213"/>
          <a:stretch/>
        </p:blipFill>
        <p:spPr>
          <a:xfrm>
            <a:off x="373930" y="3676454"/>
            <a:ext cx="4848519" cy="3054284"/>
          </a:xfrm>
          <a:prstGeom prst="rect">
            <a:avLst/>
          </a:prstGeom>
        </p:spPr>
      </p:pic>
      <p:pic>
        <p:nvPicPr>
          <p:cNvPr id="3" name="Picture 2">
            <a:extLst>
              <a:ext uri="{FF2B5EF4-FFF2-40B4-BE49-F238E27FC236}">
                <a16:creationId xmlns:a16="http://schemas.microsoft.com/office/drawing/2014/main" id="{06DE8D9B-02B6-4185-88A7-40C7361796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114" b="22887"/>
          <a:stretch/>
        </p:blipFill>
        <p:spPr>
          <a:xfrm>
            <a:off x="5843815" y="3896399"/>
            <a:ext cx="5732302" cy="2455683"/>
          </a:xfrm>
          <a:prstGeom prst="rect">
            <a:avLst/>
          </a:prstGeom>
        </p:spPr>
      </p:pic>
    </p:spTree>
    <p:extLst>
      <p:ext uri="{BB962C8B-B14F-4D97-AF65-F5344CB8AC3E}">
        <p14:creationId xmlns:p14="http://schemas.microsoft.com/office/powerpoint/2010/main" val="206221091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6" y="1181174"/>
            <a:ext cx="11475553"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dựng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kế</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chủ</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đề</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6745" y="2012171"/>
            <a:ext cx="11169051" cy="1791260"/>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T</a:t>
            </a:r>
            <a:r>
              <a:rPr lang="en-US" sz="2400" dirty="0">
                <a:solidFill>
                  <a:srgbClr val="000000"/>
                </a:solidFill>
                <a:effectLst/>
                <a:latin typeface="Times New Roman" panose="02020603050405020304" pitchFamily="18" charset="0"/>
                <a:ea typeface="Times New Roman" panose="02020603050405020304" pitchFamily="18" charset="0"/>
              </a:rPr>
              <a:t>ừ </a:t>
            </a:r>
            <a:r>
              <a:rPr lang="en-US" sz="2400" dirty="0" err="1">
                <a:solidFill>
                  <a:srgbClr val="000000"/>
                </a:solidFill>
                <a:effectLst/>
                <a:latin typeface="Times New Roman" panose="02020603050405020304" pitchFamily="18" charset="0"/>
                <a:ea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năm</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học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a:t>
            </a:r>
            <a:r>
              <a:rPr lang="vi-VN" sz="2400" dirty="0">
                <a:solidFill>
                  <a:srgbClr val="000000"/>
                </a:solidFill>
                <a:effectLst/>
                <a:latin typeface="Times New Roman" panose="02020603050405020304" pitchFamily="18" charset="0"/>
                <a:ea typeface="Times New Roman" panose="02020603050405020304" pitchFamily="18" charset="0"/>
              </a:rPr>
              <a:t>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nhóm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xây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dựng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tùy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lựa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chọn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tích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nhằm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cao</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673809" y="3718776"/>
            <a:ext cx="2648482" cy="461665"/>
          </a:xfrm>
          <a:prstGeom prst="rect">
            <a:avLst/>
          </a:prstGeom>
        </p:spPr>
        <p:txBody>
          <a:bodyPr wrap="none">
            <a:spAutoFit/>
          </a:bodyPr>
          <a:lstStyle/>
          <a:p>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Chủ</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đề</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bản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thân</a:t>
            </a:r>
            <a:r>
              <a:rPr lang="en-US" sz="2400" i="1" dirty="0">
                <a:solidFill>
                  <a:srgbClr val="000000"/>
                </a:solidFill>
                <a:effectLst/>
                <a:latin typeface="Times New Roman" panose="02020603050405020304" pitchFamily="18" charset="0"/>
                <a:ea typeface="Times New Roman" panose="02020603050405020304" pitchFamily="18" charset="0"/>
              </a:rPr>
              <a:t>:</a:t>
            </a:r>
            <a:endParaRPr lang="en-US" sz="2400" i="1" dirty="0"/>
          </a:p>
        </p:txBody>
      </p:sp>
      <p:sp>
        <p:nvSpPr>
          <p:cNvPr id="8" name="Rectangle 7"/>
          <p:cNvSpPr/>
          <p:nvPr/>
        </p:nvSpPr>
        <p:spPr>
          <a:xfrm>
            <a:off x="576744" y="4095786"/>
            <a:ext cx="11169051" cy="2640723"/>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lựa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chọn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cởi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mặc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gọn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nắp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phép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cứu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gặp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tin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tuổi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sở</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tỏ</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xúc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35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4 – 5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6" y="1181174"/>
            <a:ext cx="11475553" cy="830997"/>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dựng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kế</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giáo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đưa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chủ</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đề</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76746" y="2012171"/>
            <a:ext cx="3887603" cy="461665"/>
          </a:xfrm>
          <a:prstGeom prst="rect">
            <a:avLst/>
          </a:prstGeom>
        </p:spPr>
        <p:txBody>
          <a:bodyPr wrap="none">
            <a:spAutoFit/>
          </a:bodyPr>
          <a:lstStyle/>
          <a:p>
            <a:r>
              <a:rPr lang="en-US" sz="2400" i="1" dirty="0">
                <a:solidFill>
                  <a:srgbClr val="000000"/>
                </a:solidFill>
                <a:effectLst/>
                <a:latin typeface="Times New Roman" panose="02020603050405020304" pitchFamily="18" charset="0"/>
                <a:ea typeface="Times New Roman" panose="02020603050405020304" pitchFamily="18" charset="0"/>
              </a:rPr>
              <a:t> </a:t>
            </a:r>
            <a:r>
              <a:rPr lang="en-US" sz="2400" b="1" i="1" dirty="0">
                <a:solidFill>
                  <a:srgbClr val="000000"/>
                </a:solidFill>
                <a:effectLst/>
                <a:latin typeface="Times New Roman" panose="02020603050405020304" pitchFamily="18" charset="0"/>
                <a:ea typeface="Times New Roman" panose="02020603050405020304" pitchFamily="18" charset="0"/>
              </a:rPr>
              <a:t>* Ở </a:t>
            </a:r>
            <a:r>
              <a:rPr lang="en-US" sz="2400" b="1" i="1" dirty="0" err="1">
                <a:solidFill>
                  <a:srgbClr val="000000"/>
                </a:solidFill>
                <a:effectLst/>
                <a:latin typeface="Times New Roman" panose="02020603050405020304" pitchFamily="18" charset="0"/>
                <a:ea typeface="Times New Roman" panose="02020603050405020304" pitchFamily="18" charset="0"/>
              </a:rPr>
              <a:t>chủ</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đề</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Nghề</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nghiệp</a:t>
            </a:r>
            <a:r>
              <a:rPr lang="en-US" sz="2400" b="1" i="1" dirty="0">
                <a:solidFill>
                  <a:srgbClr val="000000"/>
                </a:solidFill>
                <a:effectLst/>
                <a:latin typeface="Times New Roman" panose="02020603050405020304" pitchFamily="18" charset="0"/>
                <a:ea typeface="Times New Roman" panose="02020603050405020304" pitchFamily="18" charset="0"/>
              </a:rPr>
              <a:t>”</a:t>
            </a:r>
            <a:r>
              <a:rPr lang="en-US" sz="2400" i="1" dirty="0">
                <a:solidFill>
                  <a:srgbClr val="000000"/>
                </a:solidFill>
                <a:effectLst/>
                <a:latin typeface="Times New Roman" panose="02020603050405020304" pitchFamily="18" charset="0"/>
                <a:ea typeface="Times New Roman" panose="02020603050405020304" pitchFamily="18" charset="0"/>
              </a:rPr>
              <a:t> </a:t>
            </a:r>
            <a:endParaRPr lang="en-US" sz="2400" i="1" dirty="0"/>
          </a:p>
        </p:txBody>
      </p:sp>
      <p:sp>
        <p:nvSpPr>
          <p:cNvPr id="3" name="Rectangle 2"/>
          <p:cNvSpPr/>
          <p:nvPr/>
        </p:nvSpPr>
        <p:spPr>
          <a:xfrm>
            <a:off x="576745" y="2473836"/>
            <a:ext cx="4414355" cy="3490186"/>
          </a:xfrm>
          <a:prstGeom prst="rect">
            <a:avLst/>
          </a:prstGeom>
        </p:spPr>
        <p:txBody>
          <a:bodyPr wrap="square">
            <a:spAutoFit/>
          </a:bodyPr>
          <a:lstStyle/>
          <a:p>
            <a:pPr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ghép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vi-VN"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tuân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bè</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tưởng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huống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50" y="1822521"/>
            <a:ext cx="5881736" cy="4413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560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Rectangle 4"/>
          <p:cNvSpPr/>
          <p:nvPr/>
        </p:nvSpPr>
        <p:spPr>
          <a:xfrm>
            <a:off x="459913" y="1181174"/>
            <a:ext cx="11475555" cy="941796"/>
          </a:xfrm>
          <a:prstGeom prst="rect">
            <a:avLst/>
          </a:prstGeom>
        </p:spPr>
        <p:txBody>
          <a:bodyPr wrap="square">
            <a:spAutoFit/>
          </a:bodyPr>
          <a:lstStyle/>
          <a:p>
            <a:pPr algn="just">
              <a:lnSpc>
                <a:spcPct val="115000"/>
              </a:lnSpc>
            </a:pPr>
            <a:r>
              <a:rPr lang="en-US" sz="2400" b="1" dirty="0" err="1">
                <a:solidFill>
                  <a:srgbClr val="0000FF"/>
                </a:solidFill>
                <a:latin typeface="Times New Roman" panose="02020603050405020304" pitchFamily="18" charset="0"/>
                <a:ea typeface="Times New Roman" panose="02020603050405020304" pitchFamily="18" charset="0"/>
              </a:rPr>
              <a:t>Biện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pháp</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thứ</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sáu</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Tuyên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truyền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phối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kết</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hợp</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với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các</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bậc</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phụ</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huynh</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cùng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giáo</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dục</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kỹ</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năng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sống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cho</a:t>
            </a:r>
            <a:r>
              <a:rPr lang="en-US" sz="2400"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trẻ</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9" name="Rectangle 8"/>
          <p:cNvSpPr/>
          <p:nvPr/>
        </p:nvSpPr>
        <p:spPr>
          <a:xfrm>
            <a:off x="343082" y="2024871"/>
            <a:ext cx="11592385" cy="2215991"/>
          </a:xfrm>
          <a:prstGeom prst="rect">
            <a:avLst/>
          </a:prstGeom>
        </p:spPr>
        <p:txBody>
          <a:bodyPr wrap="square">
            <a:spAutoFit/>
          </a:bodyPr>
          <a:lstStyle/>
          <a:p>
            <a:pPr algn="just" defTabSz="457200">
              <a:lnSpc>
                <a:spcPct val="115000"/>
              </a:lnSpc>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P</a:t>
            </a:r>
            <a:r>
              <a:rPr lang="en-US" sz="2400" dirty="0" err="1">
                <a:solidFill>
                  <a:srgbClr val="000000"/>
                </a:solidFill>
                <a:latin typeface="Times New Roman" panose="02020603050405020304" pitchFamily="18" charset="0"/>
                <a:ea typeface="Times New Roman" panose="02020603050405020304" pitchFamily="18" charset="0"/>
              </a:rPr>
              <a:t>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huynh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góp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ngay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huynh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sáng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tưởng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huynh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gặp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cháu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lớp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hỏi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nếp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thích</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cháu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335871" y="4250486"/>
            <a:ext cx="11533968" cy="1200329"/>
          </a:xfrm>
          <a:prstGeom prst="rect">
            <a:avLst/>
          </a:prstGeom>
        </p:spPr>
        <p:txBody>
          <a:bodyPr wrap="square">
            <a:spAutoFit/>
          </a:bodyPr>
          <a:lstStyle/>
          <a:p>
            <a:pPr defTabSz="457200"/>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hòa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nhiệm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41136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7" name="Rectangle 6"/>
          <p:cNvSpPr/>
          <p:nvPr/>
        </p:nvSpPr>
        <p:spPr>
          <a:xfrm>
            <a:off x="523413" y="811602"/>
            <a:ext cx="3878434" cy="483017"/>
          </a:xfrm>
          <a:prstGeom prst="rect">
            <a:avLst/>
          </a:prstGeom>
        </p:spPr>
        <p:txBody>
          <a:bodyPr wrap="none">
            <a:spAutoFit/>
          </a:bodyPr>
          <a:lstStyle/>
          <a:p>
            <a:pPr algn="just">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IV. KẾT QUẢ ĐẠT ĐƯỢC:</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581825" y="1325770"/>
            <a:ext cx="11475555" cy="466731"/>
          </a:xfrm>
          <a:prstGeom prst="rect">
            <a:avLst/>
          </a:prstGeom>
        </p:spPr>
        <p:txBody>
          <a:bodyPr wrap="square">
            <a:spAutoFit/>
          </a:bodyPr>
          <a:lstStyle/>
          <a:p>
            <a:pPr>
              <a:lnSpc>
                <a:spcPct val="115000"/>
              </a:lnSpc>
              <a:spcAft>
                <a:spcPts val="1200"/>
              </a:spcAft>
            </a:pPr>
            <a:r>
              <a:rPr lang="en-US" sz="2300" b="1" dirty="0" err="1">
                <a:solidFill>
                  <a:srgbClr val="CC00CC"/>
                </a:solidFill>
                <a:latin typeface="Times New Roman" panose="02020603050405020304" pitchFamily="18" charset="0"/>
                <a:ea typeface="Times New Roman" panose="02020603050405020304" pitchFamily="18" charset="0"/>
              </a:rPr>
              <a:t>Sau</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khi</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tiến</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hành</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các</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biện</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pháp</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trên</a:t>
            </a:r>
            <a:r>
              <a:rPr lang="en-US" sz="2300" b="1" dirty="0">
                <a:solidFill>
                  <a:srgbClr val="CC00CC"/>
                </a:solidFill>
                <a:latin typeface="Times New Roman" panose="02020603050405020304" pitchFamily="18" charset="0"/>
                <a:ea typeface="Times New Roman" panose="02020603050405020304" pitchFamily="18" charset="0"/>
              </a:rPr>
              <a:t>, qua </a:t>
            </a:r>
            <a:r>
              <a:rPr lang="en-US" sz="2300" b="1" dirty="0" err="1">
                <a:solidFill>
                  <a:srgbClr val="CC00CC"/>
                </a:solidFill>
                <a:latin typeface="Times New Roman" panose="02020603050405020304" pitchFamily="18" charset="0"/>
                <a:ea typeface="Times New Roman" panose="02020603050405020304" pitchFamily="18" charset="0"/>
              </a:rPr>
              <a:t>khảo</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sát</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đã</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thu</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được</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kết</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quả</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đáng</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kể</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như</a:t>
            </a:r>
            <a:r>
              <a:rPr lang="en-US" sz="2300" b="1" dirty="0">
                <a:solidFill>
                  <a:srgbClr val="CC00CC"/>
                </a:solidFill>
                <a:latin typeface="Times New Roman" panose="02020603050405020304" pitchFamily="18" charset="0"/>
                <a:ea typeface="Times New Roman" panose="02020603050405020304" pitchFamily="18" charset="0"/>
              </a:rPr>
              <a:t> </a:t>
            </a:r>
            <a:r>
              <a:rPr lang="en-US" sz="2300" b="1" dirty="0" err="1">
                <a:solidFill>
                  <a:srgbClr val="CC00CC"/>
                </a:solidFill>
                <a:latin typeface="Times New Roman" panose="02020603050405020304" pitchFamily="18" charset="0"/>
                <a:ea typeface="Times New Roman" panose="02020603050405020304" pitchFamily="18" charset="0"/>
              </a:rPr>
              <a:t>sau</a:t>
            </a:r>
            <a:r>
              <a:rPr lang="en-US" sz="2300" b="1" dirty="0">
                <a:solidFill>
                  <a:srgbClr val="CC00CC"/>
                </a:solidFill>
                <a:latin typeface="Times New Roman" panose="02020603050405020304" pitchFamily="18" charset="0"/>
                <a:ea typeface="Times New Roman" panose="02020603050405020304" pitchFamily="18" charset="0"/>
              </a:rPr>
              <a:t>: </a:t>
            </a:r>
            <a:endParaRPr lang="en-US" sz="2300" dirty="0">
              <a:solidFill>
                <a:srgbClr val="CC00CC"/>
              </a:solidFill>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558863384"/>
              </p:ext>
            </p:extLst>
          </p:nvPr>
        </p:nvGraphicFramePr>
        <p:xfrm>
          <a:off x="523413" y="1823652"/>
          <a:ext cx="11318076" cy="4515120"/>
        </p:xfrm>
        <a:graphic>
          <a:graphicData uri="http://schemas.openxmlformats.org/drawingml/2006/table">
            <a:tbl>
              <a:tblPr firstRow="1" firstCol="1" bandRow="1">
                <a:tableStyleId>{5C22544A-7EE6-4342-B048-85BDC9FD1C3A}</a:tableStyleId>
              </a:tblPr>
              <a:tblGrid>
                <a:gridCol w="6415876">
                  <a:extLst>
                    <a:ext uri="{9D8B030D-6E8A-4147-A177-3AD203B41FA5}">
                      <a16:colId xmlns:a16="http://schemas.microsoft.com/office/drawing/2014/main" val="20000"/>
                    </a:ext>
                  </a:extLst>
                </a:gridCol>
                <a:gridCol w="2603500">
                  <a:extLst>
                    <a:ext uri="{9D8B030D-6E8A-4147-A177-3AD203B41FA5}">
                      <a16:colId xmlns:a16="http://schemas.microsoft.com/office/drawing/2014/main" val="20001"/>
                    </a:ext>
                  </a:extLst>
                </a:gridCol>
                <a:gridCol w="2298700">
                  <a:extLst>
                    <a:ext uri="{9D8B030D-6E8A-4147-A177-3AD203B41FA5}">
                      <a16:colId xmlns:a16="http://schemas.microsoft.com/office/drawing/2014/main" val="20002"/>
                    </a:ext>
                  </a:extLst>
                </a:gridCol>
              </a:tblGrid>
              <a:tr h="1320925">
                <a:tc>
                  <a:txBody>
                    <a:bodyPr/>
                    <a:lstStyle/>
                    <a:p>
                      <a:pPr algn="ctr">
                        <a:lnSpc>
                          <a:spcPct val="115000"/>
                        </a:lnSpc>
                        <a:spcAft>
                          <a:spcPts val="1200"/>
                        </a:spcAft>
                      </a:pPr>
                      <a:r>
                        <a:rPr lang="en-US" sz="2000" dirty="0" err="1">
                          <a:effectLst/>
                          <a:latin typeface="Times New Roman" panose="02020603050405020304" pitchFamily="18" charset="0"/>
                          <a:cs typeface="Times New Roman" panose="02020603050405020304" pitchFamily="18" charset="0"/>
                        </a:rPr>
                        <a:t>Lĩnh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khảo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1200"/>
                        </a:spcAft>
                      </a:pPr>
                      <a:r>
                        <a:rPr lang="en-US" sz="2000">
                          <a:effectLst/>
                          <a:latin typeface="Times New Roman" panose="02020603050405020304" pitchFamily="18" charset="0"/>
                          <a:cs typeface="Times New Roman" panose="02020603050405020304" pitchFamily="18" charset="0"/>
                        </a:rPr>
                        <a:t>Trước khi áp dụng biện pháp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1200"/>
                        </a:spcAft>
                      </a:pPr>
                      <a:r>
                        <a:rPr lang="en-US" sz="2000">
                          <a:effectLst/>
                          <a:latin typeface="Times New Roman" panose="02020603050405020304" pitchFamily="18" charset="0"/>
                          <a:cs typeface="Times New Roman" panose="02020603050405020304" pitchFamily="18" charset="0"/>
                        </a:rPr>
                        <a:t>Sau khi áp dụng biện pháp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8839">
                <a:tc>
                  <a:txBody>
                    <a:bodyPr/>
                    <a:lstStyle/>
                    <a:p>
                      <a:pPr>
                        <a:lnSpc>
                          <a:spcPct val="115000"/>
                        </a:lnSpc>
                        <a:spcAft>
                          <a:spcPts val="1200"/>
                        </a:spcAft>
                      </a:pPr>
                      <a:r>
                        <a:rPr lang="en-US" sz="2000" dirty="0" err="1">
                          <a:effectLst/>
                          <a:latin typeface="Times New Roman" panose="02020603050405020304" pitchFamily="18" charset="0"/>
                          <a:cs typeface="Times New Roman" panose="02020603050405020304" pitchFamily="18" charset="0"/>
                        </a:rPr>
                        <a:t>Trẻ</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12/24 trẻ, đạt 50%</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20/24 trẻ, đạt 83%</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8839">
                <a:tc>
                  <a:txBody>
                    <a:bodyPr/>
                    <a:lstStyle/>
                    <a:p>
                      <a:pPr>
                        <a:lnSpc>
                          <a:spcPct val="115000"/>
                        </a:lnSpc>
                        <a:spcAft>
                          <a:spcPts val="1200"/>
                        </a:spcAft>
                      </a:pPr>
                      <a:r>
                        <a:rPr lang="en-US" sz="2000" dirty="0" err="1">
                          <a:effectLst/>
                          <a:latin typeface="Times New Roman" panose="02020603050405020304" pitchFamily="18" charset="0"/>
                          <a:cs typeface="Times New Roman" panose="02020603050405020304" pitchFamily="18" charset="0"/>
                        </a:rPr>
                        <a:t>Trẻ</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tự</a:t>
                      </a:r>
                      <a:r>
                        <a:rPr lang="en-US" sz="2000" dirty="0">
                          <a:effectLst/>
                          <a:latin typeface="Times New Roman" panose="02020603050405020304" pitchFamily="18" charset="0"/>
                          <a:cs typeface="Times New Roman" panose="02020603050405020304" pitchFamily="18" charset="0"/>
                        </a:rPr>
                        <a:t> tin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11/24 trẻ, đạt 45%</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20/24 trẻ, đạt 83%</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8839">
                <a:tc>
                  <a:txBody>
                    <a:bodyPr/>
                    <a:lstStyle/>
                    <a:p>
                      <a:pPr>
                        <a:lnSpc>
                          <a:spcPct val="115000"/>
                        </a:lnSpc>
                        <a:spcAft>
                          <a:spcPts val="1200"/>
                        </a:spcAft>
                      </a:pPr>
                      <a:r>
                        <a:rPr lang="en-US" sz="2000">
                          <a:effectLst/>
                          <a:latin typeface="Times New Roman" panose="02020603050405020304" pitchFamily="18" charset="0"/>
                          <a:cs typeface="Times New Roman" panose="02020603050405020304" pitchFamily="18" charset="0"/>
                        </a:rPr>
                        <a:t>Kỹ năng giao tiếp, lễ phép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12/24 trẻ, đạt 50%</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22/24 trẻ, đạt 92%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8839">
                <a:tc>
                  <a:txBody>
                    <a:bodyPr/>
                    <a:lstStyle/>
                    <a:p>
                      <a:pPr>
                        <a:lnSpc>
                          <a:spcPct val="115000"/>
                        </a:lnSpc>
                        <a:spcAft>
                          <a:spcPts val="1200"/>
                        </a:spcAft>
                      </a:pPr>
                      <a:r>
                        <a:rPr lang="en-US" sz="2000">
                          <a:effectLst/>
                          <a:latin typeface="Times New Roman" panose="02020603050405020304" pitchFamily="18" charset="0"/>
                          <a:cs typeface="Times New Roman" panose="02020603050405020304" pitchFamily="18" charset="0"/>
                        </a:rPr>
                        <a:t>Kỹ năng vệ sinh cá nhân và tự lập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10/24 trẻ, đạt 42%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22/24 trẻ, đạt 92%</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8839">
                <a:tc>
                  <a:txBody>
                    <a:bodyPr/>
                    <a:lstStyle/>
                    <a:p>
                      <a:pPr>
                        <a:lnSpc>
                          <a:spcPct val="115000"/>
                        </a:lnSpc>
                        <a:spcAft>
                          <a:spcPts val="1200"/>
                        </a:spcAft>
                      </a:pPr>
                      <a:r>
                        <a:rPr lang="en-US" sz="2000" dirty="0" err="1">
                          <a:effectLst/>
                          <a:latin typeface="Times New Roman" panose="02020603050405020304" pitchFamily="18" charset="0"/>
                          <a:cs typeface="Times New Roman" panose="02020603050405020304" pitchFamily="18" charset="0"/>
                        </a:rPr>
                        <a:t>Kỹ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năng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thích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hỏi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rPr>
                        <a:t>14/24trẻ, đạt 58%</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21/24 </a:t>
                      </a:r>
                      <a:r>
                        <a:rPr lang="en-US" sz="2000" dirty="0" err="1">
                          <a:solidFill>
                            <a:srgbClr val="000000"/>
                          </a:solidFill>
                          <a:effectLst/>
                          <a:latin typeface="Times New Roman" panose="02020603050405020304" pitchFamily="18" charset="0"/>
                          <a:ea typeface="Times New Roman" panose="02020603050405020304" pitchFamily="18" charset="0"/>
                        </a:rPr>
                        <a:t>trẻ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đạt</a:t>
                      </a:r>
                      <a:r>
                        <a:rPr lang="en-US" sz="2000" dirty="0">
                          <a:solidFill>
                            <a:srgbClr val="000000"/>
                          </a:solidFill>
                          <a:effectLst/>
                          <a:latin typeface="Times New Roman" panose="02020603050405020304" pitchFamily="18" charset="0"/>
                          <a:ea typeface="Times New Roman" panose="02020603050405020304" pitchFamily="18" charset="0"/>
                        </a:rPr>
                        <a:t> 88%</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0836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3" name="Rectangle 2"/>
          <p:cNvSpPr/>
          <p:nvPr/>
        </p:nvSpPr>
        <p:spPr>
          <a:xfrm>
            <a:off x="602948" y="772459"/>
            <a:ext cx="3954544" cy="483017"/>
          </a:xfrm>
          <a:prstGeom prst="rect">
            <a:avLst/>
          </a:prstGeom>
        </p:spPr>
        <p:txBody>
          <a:bodyPr wrap="none">
            <a:spAutoFit/>
          </a:bodyPr>
          <a:lstStyle/>
          <a:p>
            <a:pPr>
              <a:lnSpc>
                <a:spcPct val="115000"/>
              </a:lnSpc>
              <a:spcAft>
                <a:spcPts val="0"/>
              </a:spcAft>
            </a:pPr>
            <a:r>
              <a:rPr lang="en-US"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 KẾT LUẬN, KIẾN NGHỊ</a:t>
            </a:r>
            <a:endParaRPr lang="en-US"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Rectangle 4"/>
          <p:cNvSpPr/>
          <p:nvPr/>
        </p:nvSpPr>
        <p:spPr>
          <a:xfrm>
            <a:off x="763857" y="1255476"/>
            <a:ext cx="3632726" cy="461665"/>
          </a:xfrm>
          <a:prstGeom prst="rect">
            <a:avLst/>
          </a:prstGeom>
        </p:spPr>
        <p:txBody>
          <a:bodyPr wrap="none">
            <a:spAutoFit/>
          </a:bodyPr>
          <a:lstStyle/>
          <a:p>
            <a:r>
              <a:rPr lang="en-US" sz="2400" b="1" i="1" dirty="0">
                <a:solidFill>
                  <a:srgbClr val="002060"/>
                </a:solidFill>
                <a:effectLst/>
                <a:latin typeface="Times New Roman" panose="02020603050405020304" pitchFamily="18" charset="0"/>
                <a:ea typeface="Times New Roman" panose="02020603050405020304" pitchFamily="18" charset="0"/>
              </a:rPr>
              <a:t>1. Ý </a:t>
            </a:r>
            <a:r>
              <a:rPr lang="en-US" sz="2400" b="1" i="1" dirty="0" err="1">
                <a:solidFill>
                  <a:srgbClr val="002060"/>
                </a:solidFill>
                <a:effectLst/>
                <a:latin typeface="Times New Roman" panose="02020603050405020304" pitchFamily="18" charset="0"/>
                <a:ea typeface="Times New Roman" panose="02020603050405020304" pitchFamily="18" charset="0"/>
              </a:rPr>
              <a:t>nghĩa</a:t>
            </a:r>
            <a:r>
              <a:rPr lang="en-US" sz="2400" b="1" i="1" dirty="0">
                <a:solidFill>
                  <a:srgbClr val="002060"/>
                </a:solidFill>
                <a:effectLst/>
                <a:latin typeface="Times New Roman" panose="02020603050405020304" pitchFamily="18" charset="0"/>
                <a:ea typeface="Times New Roman" panose="02020603050405020304" pitchFamily="18" charset="0"/>
              </a:rPr>
              <a:t> </a:t>
            </a:r>
            <a:r>
              <a:rPr lang="en-US" sz="2400" b="1" i="1" dirty="0" err="1">
                <a:solidFill>
                  <a:srgbClr val="002060"/>
                </a:solidFill>
                <a:effectLst/>
                <a:latin typeface="Times New Roman" panose="02020603050405020304" pitchFamily="18" charset="0"/>
                <a:ea typeface="Times New Roman" panose="02020603050405020304" pitchFamily="18" charset="0"/>
              </a:rPr>
              <a:t>của</a:t>
            </a:r>
            <a:r>
              <a:rPr lang="en-US" sz="2400" b="1" i="1" dirty="0">
                <a:solidFill>
                  <a:srgbClr val="002060"/>
                </a:solidFill>
                <a:effectLst/>
                <a:latin typeface="Times New Roman" panose="02020603050405020304" pitchFamily="18" charset="0"/>
                <a:ea typeface="Times New Roman" panose="02020603050405020304" pitchFamily="18" charset="0"/>
              </a:rPr>
              <a:t> </a:t>
            </a:r>
            <a:r>
              <a:rPr lang="en-US" sz="2400" b="1" i="1" dirty="0" err="1">
                <a:solidFill>
                  <a:srgbClr val="002060"/>
                </a:solidFill>
                <a:effectLst/>
                <a:latin typeface="Times New Roman" panose="02020603050405020304" pitchFamily="18" charset="0"/>
                <a:ea typeface="Times New Roman" panose="02020603050405020304" pitchFamily="18" charset="0"/>
              </a:rPr>
              <a:t>biện</a:t>
            </a:r>
            <a:r>
              <a:rPr lang="en-US" sz="2400" b="1" i="1" dirty="0">
                <a:solidFill>
                  <a:srgbClr val="002060"/>
                </a:solidFill>
                <a:effectLst/>
                <a:latin typeface="Times New Roman" panose="02020603050405020304" pitchFamily="18" charset="0"/>
                <a:ea typeface="Times New Roman" panose="02020603050405020304" pitchFamily="18" charset="0"/>
              </a:rPr>
              <a:t> </a:t>
            </a:r>
            <a:r>
              <a:rPr lang="en-US" sz="2400" b="1" i="1" dirty="0" err="1">
                <a:solidFill>
                  <a:srgbClr val="002060"/>
                </a:solidFill>
                <a:effectLst/>
                <a:latin typeface="Times New Roman" panose="02020603050405020304" pitchFamily="18" charset="0"/>
                <a:ea typeface="Times New Roman" panose="02020603050405020304" pitchFamily="18" charset="0"/>
              </a:rPr>
              <a:t>pháp</a:t>
            </a:r>
            <a:r>
              <a:rPr lang="en-US" sz="2400" b="1" i="1" dirty="0">
                <a:solidFill>
                  <a:srgbClr val="002060"/>
                </a:solidFill>
                <a:effectLst/>
                <a:latin typeface="Times New Roman" panose="02020603050405020304" pitchFamily="18" charset="0"/>
                <a:ea typeface="Times New Roman" panose="02020603050405020304" pitchFamily="18" charset="0"/>
              </a:rPr>
              <a:t>: </a:t>
            </a:r>
            <a:endParaRPr lang="en-US" sz="2400" i="1" dirty="0"/>
          </a:p>
        </p:txBody>
      </p:sp>
      <p:sp>
        <p:nvSpPr>
          <p:cNvPr id="6" name="Rectangle 5"/>
          <p:cNvSpPr/>
          <p:nvPr/>
        </p:nvSpPr>
        <p:spPr>
          <a:xfrm>
            <a:off x="602948" y="1738493"/>
            <a:ext cx="11157252" cy="1366528"/>
          </a:xfrm>
          <a:prstGeom prst="rect">
            <a:avLst/>
          </a:prstGeom>
        </p:spPr>
        <p:txBody>
          <a:bodyPr wrap="square">
            <a:spAutoFit/>
          </a:bodyPr>
          <a:lstStyle/>
          <a:p>
            <a:pPr algn="just">
              <a:lnSpc>
                <a:spcPct val="115000"/>
              </a:lnSpc>
              <a:spcBef>
                <a:spcPts val="500"/>
              </a:spcBef>
              <a:spcAft>
                <a:spcPts val="0"/>
              </a:spcAft>
              <a:tabLst>
                <a:tab pos="524510" algn="l"/>
              </a:tabLs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gũi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góp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toàn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p>
        </p:txBody>
      </p:sp>
      <p:sp>
        <p:nvSpPr>
          <p:cNvPr id="9" name="Rectangle 8"/>
          <p:cNvSpPr/>
          <p:nvPr/>
        </p:nvSpPr>
        <p:spPr>
          <a:xfrm>
            <a:off x="602948" y="3092326"/>
            <a:ext cx="11157252" cy="1938992"/>
          </a:xfrm>
          <a:prstGeom prst="rect">
            <a:avLst/>
          </a:prstGeom>
        </p:spPr>
        <p:txBody>
          <a:bodyPr wrap="square">
            <a:spAutoFit/>
          </a:bodyPr>
          <a:lstStyle/>
          <a:p>
            <a:pPr algn="just" defTabSz="520700"/>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tin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thú</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mọi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tiềm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ẩn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dấu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mới</a:t>
            </a:r>
            <a:r>
              <a:rPr lang="en-US" sz="2400" dirty="0">
                <a:effectLst/>
                <a:latin typeface="Times New Roman" panose="02020603050405020304" pitchFamily="18" charset="0"/>
                <a:ea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v</a:t>
            </a:r>
            <a:r>
              <a:rPr lang="vi-VN" sz="2400" dirty="0">
                <a:effectLst/>
                <a:latin typeface="Times New Roman" panose="02020603050405020304" pitchFamily="18" charset="0"/>
                <a:ea typeface="Times New Roman" panose="02020603050405020304" pitchFamily="18" charset="0"/>
              </a:rPr>
              <a:t>ữ</a:t>
            </a:r>
            <a:r>
              <a:rPr lang="en-US" sz="2400" dirty="0" err="1">
                <a:effectLst/>
                <a:latin typeface="Times New Roman" panose="02020603050405020304" pitchFamily="18" charset="0"/>
                <a:ea typeface="Times New Roman" panose="02020603050405020304" pitchFamily="18" charset="0"/>
              </a:rPr>
              <a:t>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tiềm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endParaRPr lang="en-US" sz="2400" dirty="0"/>
          </a:p>
        </p:txBody>
      </p:sp>
      <p:sp>
        <p:nvSpPr>
          <p:cNvPr id="10" name="Rectangle 9"/>
          <p:cNvSpPr/>
          <p:nvPr/>
        </p:nvSpPr>
        <p:spPr>
          <a:xfrm>
            <a:off x="602948" y="5546611"/>
            <a:ext cx="11157252" cy="941796"/>
          </a:xfrm>
          <a:prstGeom prst="rect">
            <a:avLst/>
          </a:prstGeom>
        </p:spPr>
        <p:txBody>
          <a:bodyPr wrap="square">
            <a:spAutoFit/>
          </a:bodyPr>
          <a:lstStyle/>
          <a:p>
            <a:pPr marR="31115" algn="just" defTabSz="457200">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kiến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góp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BGH </a:t>
            </a:r>
            <a:r>
              <a:rPr lang="en-US" sz="2400" dirty="0" err="1">
                <a:solidFill>
                  <a:srgbClr val="000000"/>
                </a:solidFill>
                <a:effectLst/>
                <a:latin typeface="Times New Roman" panose="02020603050405020304" pitchFamily="18" charset="0"/>
                <a:ea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hơn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763857" y="5084946"/>
            <a:ext cx="2619628" cy="461665"/>
          </a:xfrm>
          <a:prstGeom prst="rect">
            <a:avLst/>
          </a:prstGeom>
        </p:spPr>
        <p:txBody>
          <a:bodyPr wrap="none">
            <a:spAutoFit/>
          </a:bodyPr>
          <a:lstStyle/>
          <a:p>
            <a:r>
              <a:rPr lang="en-US" sz="2400" b="1" i="1" dirty="0">
                <a:solidFill>
                  <a:srgbClr val="002060"/>
                </a:solidFill>
                <a:effectLst/>
                <a:latin typeface="Times New Roman" panose="02020603050405020304" pitchFamily="18" charset="0"/>
                <a:ea typeface="Times New Roman" panose="02020603050405020304" pitchFamily="18" charset="0"/>
              </a:rPr>
              <a:t>2. </a:t>
            </a:r>
            <a:r>
              <a:rPr lang="en-US" sz="2400" b="1" i="1" dirty="0" err="1">
                <a:solidFill>
                  <a:srgbClr val="002060"/>
                </a:solidFill>
                <a:effectLst/>
                <a:latin typeface="Times New Roman" panose="02020603050405020304" pitchFamily="18" charset="0"/>
                <a:ea typeface="Times New Roman" panose="02020603050405020304" pitchFamily="18" charset="0"/>
              </a:rPr>
              <a:t>Những</a:t>
            </a:r>
            <a:r>
              <a:rPr lang="en-US" sz="2400" b="1" i="1" dirty="0">
                <a:solidFill>
                  <a:srgbClr val="002060"/>
                </a:solidFill>
                <a:effectLst/>
                <a:latin typeface="Times New Roman" panose="02020603050405020304" pitchFamily="18" charset="0"/>
                <a:ea typeface="Times New Roman" panose="02020603050405020304" pitchFamily="18" charset="0"/>
              </a:rPr>
              <a:t> </a:t>
            </a:r>
            <a:r>
              <a:rPr lang="en-US" sz="2400" b="1" i="1" dirty="0" err="1">
                <a:solidFill>
                  <a:srgbClr val="002060"/>
                </a:solidFill>
                <a:effectLst/>
                <a:latin typeface="Times New Roman" panose="02020603050405020304" pitchFamily="18" charset="0"/>
                <a:ea typeface="Times New Roman" panose="02020603050405020304" pitchFamily="18" charset="0"/>
              </a:rPr>
              <a:t>đề</a:t>
            </a:r>
            <a:r>
              <a:rPr lang="en-US" sz="2400" b="1" i="1" dirty="0">
                <a:solidFill>
                  <a:srgbClr val="002060"/>
                </a:solidFill>
                <a:effectLst/>
                <a:latin typeface="Times New Roman" panose="02020603050405020304" pitchFamily="18" charset="0"/>
                <a:ea typeface="Times New Roman" panose="02020603050405020304" pitchFamily="18" charset="0"/>
              </a:rPr>
              <a:t> </a:t>
            </a:r>
            <a:r>
              <a:rPr lang="en-US" sz="2400" b="1" i="1" dirty="0" err="1">
                <a:solidFill>
                  <a:srgbClr val="002060"/>
                </a:solidFill>
                <a:effectLst/>
                <a:latin typeface="Times New Roman" panose="02020603050405020304" pitchFamily="18" charset="0"/>
                <a:ea typeface="Times New Roman" panose="02020603050405020304" pitchFamily="18" charset="0"/>
              </a:rPr>
              <a:t>xuất</a:t>
            </a:r>
            <a:r>
              <a:rPr lang="en-US" sz="2400" b="1" i="1" dirty="0">
                <a:solidFill>
                  <a:srgbClr val="002060"/>
                </a:solidFill>
                <a:effectLst/>
                <a:latin typeface="Times New Roman" panose="02020603050405020304" pitchFamily="18" charset="0"/>
                <a:ea typeface="Times New Roman" panose="02020603050405020304" pitchFamily="18" charset="0"/>
              </a:rPr>
              <a:t>: </a:t>
            </a:r>
            <a:endParaRPr lang="en-US" sz="2400" i="1" dirty="0"/>
          </a:p>
        </p:txBody>
      </p:sp>
    </p:spTree>
    <p:extLst>
      <p:ext uri="{BB962C8B-B14F-4D97-AF65-F5344CB8AC3E}">
        <p14:creationId xmlns:p14="http://schemas.microsoft.com/office/powerpoint/2010/main" val="2657341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7" name="Rectangle 6"/>
          <p:cNvSpPr/>
          <p:nvPr/>
        </p:nvSpPr>
        <p:spPr>
          <a:xfrm>
            <a:off x="225592" y="1331634"/>
            <a:ext cx="11842153" cy="830997"/>
          </a:xfrm>
          <a:prstGeom prst="rect">
            <a:avLst/>
          </a:prstGeom>
          <a:noFill/>
        </p:spPr>
        <p:txBody>
          <a:bodyPr wrap="none" lIns="91440" tIns="45720" rIns="91440" bIns="45720">
            <a:spAutoFit/>
          </a:bodyPr>
          <a:lstStyle/>
          <a:p>
            <a:pPr algn="ctr"/>
            <a:r>
              <a:rPr lang="en-US" sz="4800" b="1" cap="none" spc="0" dirty="0">
                <a:ln w="0"/>
                <a:solidFill>
                  <a:srgbClr val="C00000"/>
                </a:solidFill>
                <a:effectLst>
                  <a:reflection blurRad="6350" stA="53000" endA="300" endPos="35500" dir="5400000" sy="-90000" algn="bl" rotWithShape="0"/>
                </a:effectLst>
              </a:rPr>
              <a:t>BÀI THUYẾT TRÌNH CỦA TÔI ĐẾN ĐÂY LÀ HẾT</a:t>
            </a:r>
          </a:p>
        </p:txBody>
      </p:sp>
      <p:sp>
        <p:nvSpPr>
          <p:cNvPr id="10" name="Rectangle 9"/>
          <p:cNvSpPr/>
          <p:nvPr/>
        </p:nvSpPr>
        <p:spPr>
          <a:xfrm>
            <a:off x="1723350" y="2942291"/>
            <a:ext cx="10685394" cy="1938992"/>
          </a:xfrm>
          <a:prstGeom prst="rect">
            <a:avLst/>
          </a:prstGeom>
          <a:noFill/>
        </p:spPr>
        <p:txBody>
          <a:bodyPr wrap="square" lIns="91440" tIns="45720" rIns="91440" bIns="45720">
            <a:spAutoFit/>
            <a:scene3d>
              <a:camera prst="perspectiveContrastingRightFacing"/>
              <a:lightRig rig="threePt" dir="t"/>
            </a:scene3d>
          </a:bodyPr>
          <a:lstStyle/>
          <a:p>
            <a:pPr algn="ctr"/>
            <a:r>
              <a:rPr lang="en-US" sz="6000" b="1" cap="none" spc="0" dirty="0">
                <a:ln w="0"/>
                <a:solidFill>
                  <a:srgbClr val="0000FF"/>
                </a:solidFill>
                <a:effectLst>
                  <a:reflection blurRad="6350" stA="53000" endA="300" endPos="35500" dir="5400000" sy="-90000" algn="bl" rotWithShape="0"/>
                </a:effectLst>
              </a:rPr>
              <a:t>XIN KÍNH CHÚC BAN GIÁM KHẢO</a:t>
            </a:r>
          </a:p>
          <a:p>
            <a:pPr algn="ctr"/>
            <a:r>
              <a:rPr lang="en-US" sz="6000" b="1" cap="none" spc="0" dirty="0">
                <a:ln w="0"/>
                <a:solidFill>
                  <a:srgbClr val="0000FF"/>
                </a:solidFill>
                <a:effectLst>
                  <a:reflection blurRad="6350" stA="53000" endA="300" endPos="35500" dir="5400000" sy="-90000" algn="bl" rotWithShape="0"/>
                </a:effectLst>
              </a:rPr>
              <a:t>SỨC KHỎE VÀ THÀNH CÔNG</a:t>
            </a:r>
          </a:p>
        </p:txBody>
      </p:sp>
    </p:spTree>
    <p:extLst>
      <p:ext uri="{BB962C8B-B14F-4D97-AF65-F5344CB8AC3E}">
        <p14:creationId xmlns:p14="http://schemas.microsoft.com/office/powerpoint/2010/main" val="1914966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a:t>
            </a:r>
            <a:r>
              <a:rPr lang="en-US" b="1" dirty="0">
                <a:solidFill>
                  <a:srgbClr val="0000FF"/>
                </a:solidFill>
                <a:latin typeface="Times New Roman" panose="02020603050405020304" pitchFamily="18" charset="0"/>
                <a:cs typeface="Times New Roman" panose="02020603050405020304" pitchFamily="18" charset="0"/>
              </a:rPr>
              <a:t> – </a:t>
            </a:r>
            <a:r>
              <a:rPr lang="vi-VN" b="1" dirty="0">
                <a:solidFill>
                  <a:srgbClr val="0000FF"/>
                </a:solidFill>
                <a:latin typeface="Times New Roman" panose="02020603050405020304" pitchFamily="18" charset="0"/>
                <a:cs typeface="Times New Roman" panose="02020603050405020304" pitchFamily="18" charset="0"/>
              </a:rPr>
              <a:t>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5" name="Rectangle 4"/>
          <p:cNvSpPr/>
          <p:nvPr/>
        </p:nvSpPr>
        <p:spPr>
          <a:xfrm>
            <a:off x="563610" y="791444"/>
            <a:ext cx="2528321" cy="483017"/>
          </a:xfrm>
          <a:prstGeom prst="rect">
            <a:avLst/>
          </a:prstGeom>
        </p:spPr>
        <p:txBody>
          <a:bodyPr wrap="non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 ĐẶT VẤN ĐỀ: </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 name="Rectangle 1"/>
          <p:cNvSpPr/>
          <p:nvPr/>
        </p:nvSpPr>
        <p:spPr>
          <a:xfrm>
            <a:off x="446202" y="1274461"/>
            <a:ext cx="11375010" cy="830997"/>
          </a:xfrm>
          <a:prstGeom prst="rect">
            <a:avLst/>
          </a:prstGeom>
        </p:spPr>
        <p:txBody>
          <a:bodyPr wrap="square">
            <a:spAutoFit/>
          </a:bodyPr>
          <a:lstStyle/>
          <a:p>
            <a:pPr algn="just" defTabSz="461963"/>
            <a:r>
              <a:rPr lang="vi-VN"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lớp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luôn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trở</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phương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rPr>
              <a:t>?</a:t>
            </a:r>
            <a:endParaRPr lang="en-US" sz="2400" dirty="0"/>
          </a:p>
        </p:txBody>
      </p:sp>
      <p:sp>
        <p:nvSpPr>
          <p:cNvPr id="3" name="Rectangle 2"/>
          <p:cNvSpPr/>
          <p:nvPr/>
        </p:nvSpPr>
        <p:spPr>
          <a:xfrm>
            <a:off x="446202" y="2090332"/>
            <a:ext cx="11375010" cy="2215991"/>
          </a:xfrm>
          <a:prstGeom prst="rect">
            <a:avLst/>
          </a:prstGeom>
        </p:spPr>
        <p:txBody>
          <a:bodyPr wrap="square">
            <a:spAutoFit/>
          </a:bodyPr>
          <a:lstStyle/>
          <a:p>
            <a:pPr algn="just" defTabSz="461963">
              <a:lnSpc>
                <a:spcPct val="115000"/>
              </a:lnSpc>
              <a:spcAft>
                <a:spcPts val="0"/>
              </a:spcAft>
            </a:pPr>
            <a:r>
              <a:rPr lang="en-US" sz="2400" dirty="0">
                <a:effectLst/>
                <a:latin typeface="Times New Roman" panose="02020603050405020304" pitchFamily="18" charset="0"/>
                <a:ea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tòi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rPr>
              <a:t>nghĩa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trọng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trở</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môn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chuẩn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2020</a:t>
            </a:r>
            <a:r>
              <a:rPr lang="en-US" sz="2400" dirty="0">
                <a:effectLst/>
                <a:latin typeface="Times New Roman" panose="02020603050405020304" pitchFamily="18" charset="0"/>
                <a:ea typeface="Times New Roman" panose="02020603050405020304" pitchFamily="18" charset="0"/>
              </a:rPr>
              <a:t> - </a:t>
            </a:r>
            <a:r>
              <a:rPr lang="vi-VN" sz="2400" dirty="0">
                <a:effectLst/>
                <a:latin typeface="Times New Roman" panose="02020603050405020304" pitchFamily="18" charset="0"/>
                <a:ea typeface="Times New Roman" panose="02020603050405020304" pitchFamily="18" charset="0"/>
              </a:rPr>
              <a:t>2021</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tôi</a:t>
            </a:r>
            <a:r>
              <a:rPr lang="vi-VN" sz="2400" dirty="0">
                <a:effectLst/>
                <a:latin typeface="Times New Roman" panose="02020603050405020304" pitchFamily="18" charset="0"/>
                <a:ea typeface="Times New Roman" panose="02020603050405020304" pitchFamily="18" charset="0"/>
              </a:rPr>
              <a:t> 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solidFill>
                  <a:srgbClr val="0070C0"/>
                </a:solidFill>
                <a:effectLst/>
                <a:latin typeface="Times New Roman" panose="02020603050405020304" pitchFamily="18" charset="0"/>
                <a:ea typeface="Times New Roman" panose="02020603050405020304" pitchFamily="18" charset="0"/>
              </a:rPr>
              <a:t> </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Một</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số</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biện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pháp</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dạy</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kỹ</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năng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sống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cho</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trẻ</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vi-VN" sz="2400" b="1" i="1" dirty="0">
                <a:solidFill>
                  <a:srgbClr val="000000"/>
                </a:solidFill>
                <a:effectLst/>
                <a:latin typeface="Times New Roman" panose="02020603050405020304" pitchFamily="18" charset="0"/>
                <a:ea typeface="Times New Roman" panose="02020603050405020304" pitchFamily="18" charset="0"/>
              </a:rPr>
              <a:t>5</a:t>
            </a:r>
            <a:r>
              <a:rPr lang="en-US" sz="2400" b="1" i="1" dirty="0">
                <a:solidFill>
                  <a:srgbClr val="000000"/>
                </a:solidFill>
                <a:effectLst/>
                <a:latin typeface="Times New Roman" panose="02020603050405020304" pitchFamily="18" charset="0"/>
                <a:ea typeface="Times New Roman" panose="02020603050405020304" pitchFamily="18" charset="0"/>
              </a:rPr>
              <a:t> - </a:t>
            </a:r>
            <a:r>
              <a:rPr lang="vi-VN" sz="2400" b="1" i="1" dirty="0">
                <a:solidFill>
                  <a:srgbClr val="000000"/>
                </a:solidFill>
                <a:effectLst/>
                <a:latin typeface="Times New Roman" panose="02020603050405020304" pitchFamily="18" charset="0"/>
                <a:ea typeface="Times New Roman" panose="02020603050405020304" pitchFamily="18" charset="0"/>
              </a:rPr>
              <a:t>6</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tuổi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trong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trường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mầm</a:t>
            </a:r>
            <a:r>
              <a:rPr lang="en-US" sz="2400" b="1" i="1" dirty="0">
                <a:solidFill>
                  <a:srgbClr val="000000"/>
                </a:solidFill>
                <a:effectLst/>
                <a:latin typeface="Times New Roman" panose="02020603050405020304" pitchFamily="18" charset="0"/>
                <a:ea typeface="Times New Roman" panose="02020603050405020304" pitchFamily="18" charset="0"/>
              </a:rPr>
              <a:t> non” .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9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a:t>
            </a:r>
            <a:r>
              <a:rPr lang="en-US" b="1" dirty="0">
                <a:solidFill>
                  <a:srgbClr val="0000FF"/>
                </a:solidFill>
                <a:latin typeface="Times New Roman" panose="02020603050405020304" pitchFamily="18" charset="0"/>
                <a:cs typeface="Times New Roman" panose="02020603050405020304" pitchFamily="18" charset="0"/>
              </a:rPr>
              <a:t> – </a:t>
            </a:r>
            <a:r>
              <a:rPr lang="vi-VN" b="1" dirty="0">
                <a:solidFill>
                  <a:srgbClr val="0000FF"/>
                </a:solidFill>
                <a:latin typeface="Times New Roman" panose="02020603050405020304" pitchFamily="18" charset="0"/>
                <a:cs typeface="Times New Roman" panose="02020603050405020304" pitchFamily="18" charset="0"/>
              </a:rPr>
              <a:t>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5" name="Rectangle 4"/>
          <p:cNvSpPr/>
          <p:nvPr/>
        </p:nvSpPr>
        <p:spPr>
          <a:xfrm>
            <a:off x="563610" y="791444"/>
            <a:ext cx="2746329" cy="461665"/>
          </a:xfrm>
          <a:prstGeom prst="rect">
            <a:avLst/>
          </a:prstGeom>
        </p:spPr>
        <p:txBody>
          <a:bodyPr wrap="none">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THỰC TRẠNG </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762447" y="1216631"/>
            <a:ext cx="3405932" cy="461665"/>
          </a:xfrm>
          <a:prstGeom prst="rect">
            <a:avLst/>
          </a:prstGeom>
        </p:spPr>
        <p:txBody>
          <a:bodyPr wrap="none">
            <a:spAutoFit/>
          </a:bodyPr>
          <a:lstStyle/>
          <a:p>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Thực</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trạng</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tại</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đơn</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vị</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2400" dirty="0">
              <a:solidFill>
                <a:srgbClr val="660033"/>
              </a:solidFill>
              <a:effectLst>
                <a:outerShdw blurRad="38100" dist="38100" dir="2700000" algn="tl">
                  <a:srgbClr val="000000">
                    <a:alpha val="43137"/>
                  </a:srgbClr>
                </a:outerShdw>
              </a:effectLst>
            </a:endParaRPr>
          </a:p>
        </p:txBody>
      </p:sp>
      <p:sp>
        <p:nvSpPr>
          <p:cNvPr id="7" name="Rectangle 6"/>
          <p:cNvSpPr/>
          <p:nvPr/>
        </p:nvSpPr>
        <p:spPr>
          <a:xfrm>
            <a:off x="842889" y="1640588"/>
            <a:ext cx="1879874" cy="461665"/>
          </a:xfrm>
          <a:prstGeom prst="rect">
            <a:avLst/>
          </a:prstGeom>
        </p:spPr>
        <p:txBody>
          <a:bodyPr wrap="none">
            <a:spAutoFit/>
          </a:bodyPr>
          <a:lstStyle/>
          <a:p>
            <a:r>
              <a:rPr lang="en-US" sz="2400" b="1" i="1" dirty="0">
                <a:solidFill>
                  <a:srgbClr val="0000FF"/>
                </a:solidFill>
                <a:effectLst/>
                <a:latin typeface="Times New Roman" panose="02020603050405020304" pitchFamily="18" charset="0"/>
                <a:ea typeface="Times New Roman" panose="02020603050405020304" pitchFamily="18" charset="0"/>
              </a:rPr>
              <a:t>a. </a:t>
            </a:r>
            <a:r>
              <a:rPr lang="en-US" sz="2400" b="1" i="1" dirty="0" err="1">
                <a:solidFill>
                  <a:srgbClr val="0000FF"/>
                </a:solidFill>
                <a:effectLst/>
                <a:latin typeface="Times New Roman" panose="02020603050405020304" pitchFamily="18" charset="0"/>
                <a:ea typeface="Times New Roman" panose="02020603050405020304" pitchFamily="18" charset="0"/>
              </a:rPr>
              <a:t>Thuận</a:t>
            </a:r>
            <a:r>
              <a:rPr lang="en-US" sz="2400" b="1" i="1" dirty="0">
                <a:solidFill>
                  <a:srgbClr val="0000FF"/>
                </a:solidFill>
                <a:effectLst/>
                <a:latin typeface="Times New Roman" panose="02020603050405020304" pitchFamily="18" charset="0"/>
                <a:ea typeface="Times New Roman" panose="02020603050405020304" pitchFamily="18" charset="0"/>
              </a:rPr>
              <a:t> </a:t>
            </a:r>
            <a:r>
              <a:rPr lang="en-US" sz="2400" b="1" i="1" dirty="0" err="1">
                <a:solidFill>
                  <a:srgbClr val="0000FF"/>
                </a:solidFill>
                <a:effectLst/>
                <a:latin typeface="Times New Roman" panose="02020603050405020304" pitchFamily="18" charset="0"/>
                <a:ea typeface="Times New Roman" panose="02020603050405020304" pitchFamily="18" charset="0"/>
              </a:rPr>
              <a:t>lợi</a:t>
            </a:r>
            <a:r>
              <a:rPr lang="en-US" sz="2400" b="1" i="1" dirty="0">
                <a:solidFill>
                  <a:srgbClr val="0000FF"/>
                </a:solidFill>
                <a:effectLst/>
                <a:latin typeface="Times New Roman" panose="02020603050405020304" pitchFamily="18" charset="0"/>
                <a:ea typeface="Times New Roman" panose="02020603050405020304" pitchFamily="18" charset="0"/>
              </a:rPr>
              <a:t>:</a:t>
            </a:r>
            <a:endParaRPr lang="en-US" sz="2400" i="1" dirty="0">
              <a:solidFill>
                <a:srgbClr val="0000FF"/>
              </a:solidFill>
            </a:endParaRPr>
          </a:p>
        </p:txBody>
      </p:sp>
      <p:sp>
        <p:nvSpPr>
          <p:cNvPr id="8" name="Rectangle 7"/>
          <p:cNvSpPr/>
          <p:nvPr/>
        </p:nvSpPr>
        <p:spPr>
          <a:xfrm>
            <a:off x="243097" y="2028473"/>
            <a:ext cx="11314163" cy="1200329"/>
          </a:xfrm>
          <a:prstGeom prst="rect">
            <a:avLst/>
          </a:prstGeom>
        </p:spPr>
        <p:txBody>
          <a:bodyPr wrap="square">
            <a:spAutoFit/>
          </a:bodyPr>
          <a:lstStyle/>
          <a:p>
            <a:pPr algn="just" defTabSz="461963"/>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Ban giám hiệu nhà trường phân công tôi dạy lớp lá 4 năm học 2020-2021</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Nhìn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cháu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khoẻ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cháu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
        <p:nvSpPr>
          <p:cNvPr id="9" name="Rectangle 8"/>
          <p:cNvSpPr/>
          <p:nvPr/>
        </p:nvSpPr>
        <p:spPr>
          <a:xfrm>
            <a:off x="111123" y="3326389"/>
            <a:ext cx="11314163" cy="1200329"/>
          </a:xfrm>
          <a:prstGeom prst="rect">
            <a:avLst/>
          </a:prstGeom>
        </p:spPr>
        <p:txBody>
          <a:bodyPr wrap="square">
            <a:spAutoFit/>
          </a:bodyPr>
          <a:lstStyle/>
          <a:p>
            <a:pPr algn="just" defTabSz="461963"/>
            <a:r>
              <a:rPr lang="vi-VN" sz="2400" dirty="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	- </a:t>
            </a:r>
            <a:r>
              <a:rPr lang="vi-VN" sz="2400" dirty="0">
                <a:solidFill>
                  <a:srgbClr val="000000"/>
                </a:solidFill>
                <a:effectLst/>
                <a:latin typeface="Times New Roman" panose="02020603050405020304" pitchFamily="18" charset="0"/>
                <a:ea typeface="Times New Roman" panose="02020603050405020304" pitchFamily="18" charset="0"/>
              </a:rPr>
              <a:t>T</a:t>
            </a:r>
            <a:r>
              <a:rPr lang="en-US" sz="2400" dirty="0">
                <a:solidFill>
                  <a:srgbClr val="000000"/>
                </a:solidFill>
                <a:effectLst/>
                <a:latin typeface="Times New Roman" panose="02020603050405020304" pitchFamily="18" charset="0"/>
                <a:ea typeface="Times New Roman" panose="02020603050405020304" pitchFamily="18" charset="0"/>
              </a:rPr>
              <a:t>rẻ cùng độ tuổi nên thuận lợi trong việc chăm sóc, giáo dục trẻ. Có thói quen trong học tập và các hoạt động, có kỹ năng thực hiện một số công việc đơn giản nhằm phục vụ bản thân</a:t>
            </a:r>
            <a:endParaRPr lang="en-US" sz="2400" dirty="0"/>
          </a:p>
        </p:txBody>
      </p:sp>
      <p:sp>
        <p:nvSpPr>
          <p:cNvPr id="11" name="Rectangle 10"/>
          <p:cNvSpPr/>
          <p:nvPr/>
        </p:nvSpPr>
        <p:spPr>
          <a:xfrm>
            <a:off x="203247" y="4528570"/>
            <a:ext cx="11393862" cy="830997"/>
          </a:xfrm>
          <a:prstGeom prst="rect">
            <a:avLst/>
          </a:prstGeom>
        </p:spPr>
        <p:txBody>
          <a:bodyPr wrap="square">
            <a:spAutoFit/>
          </a:bodyPr>
          <a:lstStyle/>
          <a:p>
            <a:pPr defTabSz="461963"/>
            <a:r>
              <a:rPr lang="en-US" sz="2400" dirty="0">
                <a:solidFill>
                  <a:srgbClr val="000000"/>
                </a:solidFill>
                <a:effectLst/>
                <a:latin typeface="Times New Roman" panose="02020603050405020304" pitchFamily="18" charset="0"/>
                <a:ea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gũi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mới</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768576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5" name="Rectangle 4"/>
          <p:cNvSpPr/>
          <p:nvPr/>
        </p:nvSpPr>
        <p:spPr>
          <a:xfrm>
            <a:off x="563610" y="791444"/>
            <a:ext cx="2746329" cy="461665"/>
          </a:xfrm>
          <a:prstGeom prst="rect">
            <a:avLst/>
          </a:prstGeom>
        </p:spPr>
        <p:txBody>
          <a:bodyPr wrap="none">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THỰC TRẠNG </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762447" y="1216631"/>
            <a:ext cx="3405932" cy="461665"/>
          </a:xfrm>
          <a:prstGeom prst="rect">
            <a:avLst/>
          </a:prstGeom>
        </p:spPr>
        <p:txBody>
          <a:bodyPr wrap="none">
            <a:spAutoFit/>
          </a:bodyPr>
          <a:lstStyle/>
          <a:p>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Thực</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trạng</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tại</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đơn</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400" b="1" dirty="0" err="1">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vị</a:t>
            </a:r>
            <a:r>
              <a:rPr lang="en-US" sz="2400" b="1" dirty="0">
                <a:solidFill>
                  <a:srgbClr val="6600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2400" dirty="0">
              <a:solidFill>
                <a:srgbClr val="660033"/>
              </a:solidFill>
              <a:effectLst>
                <a:outerShdw blurRad="38100" dist="38100" dir="2700000" algn="tl">
                  <a:srgbClr val="000000">
                    <a:alpha val="43137"/>
                  </a:srgbClr>
                </a:outerShdw>
              </a:effectLst>
            </a:endParaRPr>
          </a:p>
        </p:txBody>
      </p:sp>
      <p:sp>
        <p:nvSpPr>
          <p:cNvPr id="7" name="Rectangle 6"/>
          <p:cNvSpPr/>
          <p:nvPr/>
        </p:nvSpPr>
        <p:spPr>
          <a:xfrm>
            <a:off x="842889" y="1640588"/>
            <a:ext cx="2076209" cy="461665"/>
          </a:xfrm>
          <a:prstGeom prst="rect">
            <a:avLst/>
          </a:prstGeom>
        </p:spPr>
        <p:txBody>
          <a:bodyPr wrap="none">
            <a:spAutoFit/>
          </a:bodyPr>
          <a:lstStyle/>
          <a:p>
            <a:r>
              <a:rPr lang="en-US" sz="2400" i="1" dirty="0">
                <a:solidFill>
                  <a:srgbClr val="0000FF"/>
                </a:solidFill>
                <a:latin typeface="Times New Roman" panose="02020603050405020304" pitchFamily="18" charset="0"/>
                <a:cs typeface="Times New Roman" panose="02020603050405020304" pitchFamily="18" charset="0"/>
              </a:rPr>
              <a:t> </a:t>
            </a:r>
            <a:r>
              <a:rPr lang="en-US" sz="2400" b="1" i="1" dirty="0">
                <a:solidFill>
                  <a:srgbClr val="0000FF"/>
                </a:solidFill>
                <a:latin typeface="Times New Roman" panose="02020603050405020304" pitchFamily="18" charset="0"/>
                <a:cs typeface="Times New Roman" panose="02020603050405020304" pitchFamily="18" charset="0"/>
              </a:rPr>
              <a:t>b. </a:t>
            </a:r>
            <a:r>
              <a:rPr lang="en-US" sz="2400" b="1" i="1" dirty="0" err="1">
                <a:solidFill>
                  <a:srgbClr val="0000FF"/>
                </a:solidFill>
                <a:latin typeface="Times New Roman" panose="02020603050405020304" pitchFamily="18" charset="0"/>
                <a:cs typeface="Times New Roman" panose="02020603050405020304" pitchFamily="18" charset="0"/>
              </a:rPr>
              <a:t>Khó</a:t>
            </a:r>
            <a:r>
              <a:rPr lang="en-US" sz="2400" b="1" i="1" dirty="0">
                <a:solidFill>
                  <a:srgbClr val="0000FF"/>
                </a:solidFill>
                <a:latin typeface="Times New Roman" panose="02020603050405020304" pitchFamily="18" charset="0"/>
                <a:cs typeface="Times New Roman" panose="02020603050405020304" pitchFamily="18" charset="0"/>
              </a:rPr>
              <a:t> </a:t>
            </a:r>
            <a:r>
              <a:rPr lang="en-US" sz="2400" b="1" i="1" dirty="0" err="1">
                <a:solidFill>
                  <a:srgbClr val="0000FF"/>
                </a:solidFill>
                <a:latin typeface="Times New Roman" panose="02020603050405020304" pitchFamily="18" charset="0"/>
                <a:cs typeface="Times New Roman" panose="02020603050405020304" pitchFamily="18" charset="0"/>
              </a:rPr>
              <a:t>khăn</a:t>
            </a:r>
            <a:r>
              <a:rPr lang="en-US" sz="2400" b="1" i="1" dirty="0">
                <a:solidFill>
                  <a:srgbClr val="0000FF"/>
                </a:solidFill>
                <a:latin typeface="Times New Roman" panose="02020603050405020304" pitchFamily="18" charset="0"/>
                <a:cs typeface="Times New Roman" panose="02020603050405020304" pitchFamily="18" charset="0"/>
              </a:rPr>
              <a:t>: </a:t>
            </a:r>
            <a:endParaRPr lang="en-US" sz="2400" i="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3096" y="2061386"/>
            <a:ext cx="11785505" cy="941796"/>
          </a:xfrm>
          <a:prstGeom prst="rect">
            <a:avLst/>
          </a:prstGeom>
        </p:spPr>
        <p:txBody>
          <a:bodyPr wrap="square">
            <a:spAutoFit/>
          </a:bodyPr>
          <a:lstStyle/>
          <a:p>
            <a:pPr indent="339725" defTabSz="461963">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Chưa linh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hoạt tận dụng những điều kiện tự nhiên để cho trẻ được tìm tòi, khám phá, hệ thống câu hỏi đặt ra còn chưa phát huy được tính tích cực của trẻ…</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233667" y="2960621"/>
            <a:ext cx="11785507" cy="461665"/>
          </a:xfrm>
          <a:prstGeom prst="rect">
            <a:avLst/>
          </a:prstGeom>
        </p:spPr>
        <p:txBody>
          <a:bodyPr wrap="square">
            <a:spAutoFit/>
          </a:bodyPr>
          <a:lstStyle/>
          <a:p>
            <a:pPr defTabSz="339725"/>
            <a:r>
              <a:rPr lang="pt-BR" sz="2400" dirty="0">
                <a:solidFill>
                  <a:srgbClr val="000000"/>
                </a:solidFill>
                <a:effectLst/>
                <a:latin typeface="Times New Roman" panose="02020603050405020304" pitchFamily="18" charset="0"/>
                <a:ea typeface="Times New Roman" panose="02020603050405020304" pitchFamily="18" charset="0"/>
              </a:rPr>
              <a:t>	- Nhiều phụ huynh chưa hiểu và quan tâm đến việc giáo dục rèn luyện kỹ năng sống cho trẻ.</a:t>
            </a:r>
            <a:endParaRPr lang="en-US" sz="2400" dirty="0"/>
          </a:p>
        </p:txBody>
      </p:sp>
      <p:sp>
        <p:nvSpPr>
          <p:cNvPr id="13" name="Rectangle 12"/>
          <p:cNvSpPr/>
          <p:nvPr/>
        </p:nvSpPr>
        <p:spPr>
          <a:xfrm>
            <a:off x="563605" y="3429000"/>
            <a:ext cx="11340442" cy="461665"/>
          </a:xfrm>
          <a:prstGeom prst="rect">
            <a:avLst/>
          </a:prstGeom>
        </p:spPr>
        <p:txBody>
          <a:bodyPr wrap="square">
            <a:spAutoFit/>
          </a:bodyPr>
          <a:lstStyle/>
          <a:p>
            <a:r>
              <a:rPr lang="pt-BR" sz="2400" dirty="0">
                <a:solidFill>
                  <a:srgbClr val="000000"/>
                </a:solidFill>
                <a:effectLst/>
                <a:latin typeface="Times New Roman" panose="02020603050405020304" pitchFamily="18" charset="0"/>
                <a:ea typeface="Times New Roman" panose="02020603050405020304" pitchFamily="18" charset="0"/>
              </a:rPr>
              <a:t>- Trẻ bị ảnh hưởng bởi cuộc sống hiện đại như: Internet, tivi, các trò chơi điện tử...</a:t>
            </a:r>
            <a:endParaRPr lang="en-US" sz="2400" dirty="0"/>
          </a:p>
        </p:txBody>
      </p:sp>
      <p:sp>
        <p:nvSpPr>
          <p:cNvPr id="14" name="Rectangle 13"/>
          <p:cNvSpPr/>
          <p:nvPr/>
        </p:nvSpPr>
        <p:spPr>
          <a:xfrm>
            <a:off x="563605" y="3897379"/>
            <a:ext cx="11483847" cy="941796"/>
          </a:xfrm>
          <a:prstGeom prst="rect">
            <a:avLst/>
          </a:prstGeom>
        </p:spPr>
        <p:txBody>
          <a:bodyPr wrap="square">
            <a:spAutoFit/>
          </a:bodyPr>
          <a:lstStyle/>
          <a:p>
            <a:pPr algn="just">
              <a:lnSpc>
                <a:spcPct val="115000"/>
              </a:lnSpc>
              <a:spcAft>
                <a:spcPts val="0"/>
              </a:spcAft>
            </a:pPr>
            <a:r>
              <a:rPr lang="pt-BR" sz="2400" dirty="0">
                <a:effectLst/>
                <a:latin typeface="Times New Roman" panose="02020603050405020304" pitchFamily="18" charset="0"/>
                <a:ea typeface="Times New Roman" panose="02020603050405020304" pitchFamily="18" charset="0"/>
              </a:rPr>
              <a:t>- Trẻ được sống trong môi trường quá bao bọc khiến trẻ quen dựa dẫm, không có tính tự lập, </a:t>
            </a:r>
            <a:r>
              <a:rPr lang="vi-VN" sz="2400" dirty="0">
                <a:effectLst/>
                <a:latin typeface="Times New Roman" panose="02020603050405020304" pitchFamily="18" charset="0"/>
                <a:ea typeface="Times New Roman" panose="02020603050405020304" pitchFamily="18" charset="0"/>
              </a:rPr>
              <a:t>còn </a:t>
            </a:r>
            <a:r>
              <a:rPr lang="pt-BR" sz="2400" dirty="0">
                <a:effectLst/>
                <a:latin typeface="Times New Roman" panose="02020603050405020304" pitchFamily="18" charset="0"/>
                <a:ea typeface="Times New Roman" panose="02020603050405020304" pitchFamily="18" charset="0"/>
              </a:rPr>
              <a:t>ích kỷ</a:t>
            </a:r>
            <a:r>
              <a:rPr lang="vi-VN"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524896" y="4784862"/>
            <a:ext cx="11417859" cy="941796"/>
          </a:xfrm>
          <a:prstGeom prst="rect">
            <a:avLst/>
          </a:prstGeom>
        </p:spPr>
        <p:txBody>
          <a:bodyPr wrap="square">
            <a:spAutoFit/>
          </a:bodyPr>
          <a:lstStyle/>
          <a:p>
            <a:pPr algn="just">
              <a:lnSpc>
                <a:spcPct val="115000"/>
              </a:lnSpc>
              <a:spcBef>
                <a:spcPts val="50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quyết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huống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ngóng</a:t>
            </a:r>
            <a:r>
              <a:rPr lang="vi-VN"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dựa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can </a:t>
            </a:r>
            <a:r>
              <a:rPr lang="en-US" sz="2400" dirty="0" err="1">
                <a:effectLst/>
                <a:latin typeface="Times New Roman" panose="02020603050405020304" pitchFamily="18" charset="0"/>
                <a:ea typeface="Times New Roman" panose="02020603050405020304" pitchFamily="18" charset="0"/>
              </a:rPr>
              <a:t>thiệp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viên</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6380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5" name="Rectangle 4"/>
          <p:cNvSpPr/>
          <p:nvPr/>
        </p:nvSpPr>
        <p:spPr>
          <a:xfrm>
            <a:off x="563610" y="791444"/>
            <a:ext cx="2746329" cy="461665"/>
          </a:xfrm>
          <a:prstGeom prst="rect">
            <a:avLst/>
          </a:prstGeom>
        </p:spPr>
        <p:txBody>
          <a:bodyPr wrap="none">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THỰC TRẠNG </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63610" y="1184521"/>
            <a:ext cx="11285883" cy="483017"/>
          </a:xfrm>
          <a:prstGeom prst="rect">
            <a:avLst/>
          </a:prstGeom>
        </p:spPr>
        <p:txBody>
          <a:bodyPr wrap="square">
            <a:spAutoFit/>
          </a:bodyPr>
          <a:lstStyle/>
          <a:p>
            <a:pPr>
              <a:lnSpc>
                <a:spcPct val="115000"/>
              </a:lnSpc>
              <a:spcAft>
                <a:spcPts val="0"/>
              </a:spcAft>
            </a:pPr>
            <a:r>
              <a:rPr lang="en-US" sz="2400" b="1" dirty="0">
                <a:solidFill>
                  <a:srgbClr val="0000FF"/>
                </a:solidFill>
                <a:effectLst/>
                <a:latin typeface="Times New Roman" panose="02020603050405020304" pitchFamily="18" charset="0"/>
                <a:ea typeface="Times New Roman" panose="02020603050405020304" pitchFamily="18" charset="0"/>
              </a:rPr>
              <a:t>2. </a:t>
            </a:r>
            <a:r>
              <a:rPr lang="en-US" sz="2400" b="1" dirty="0" err="1">
                <a:solidFill>
                  <a:srgbClr val="0000FF"/>
                </a:solidFill>
                <a:effectLst/>
                <a:latin typeface="Times New Roman" panose="02020603050405020304" pitchFamily="18" charset="0"/>
                <a:ea typeface="Times New Roman" panose="02020603050405020304" pitchFamily="18" charset="0"/>
              </a:rPr>
              <a:t>Vai</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trò</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của</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biện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pháp</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góp</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phần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nâng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cao</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chất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lượng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trong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công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tác</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giảng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dạy</a:t>
            </a:r>
            <a:r>
              <a:rPr lang="en-US" sz="2400" b="1" dirty="0">
                <a:solidFill>
                  <a:srgbClr val="0000FF"/>
                </a:solidFill>
                <a:effectLst/>
                <a:latin typeface="Times New Roman" panose="02020603050405020304" pitchFamily="18" charset="0"/>
                <a:ea typeface="Times New Roman" panose="02020603050405020304" pitchFamily="18" charset="0"/>
              </a:rPr>
              <a:t>: </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563609" y="1646186"/>
            <a:ext cx="11285883" cy="1791260"/>
          </a:xfrm>
          <a:prstGeom prst="rect">
            <a:avLst/>
          </a:prstGeom>
        </p:spPr>
        <p:txBody>
          <a:bodyPr wrap="square">
            <a:spAutoFit/>
          </a:bodyPr>
          <a:lstStyle/>
          <a:p>
            <a:pPr algn="just" defTabSz="461963">
              <a:lnSpc>
                <a:spcPct val="115000"/>
              </a:lnSpc>
              <a:spcAft>
                <a:spcPts val="0"/>
              </a:spcAft>
            </a:pPr>
            <a:r>
              <a:rPr lang="pt-BR" sz="2400" dirty="0">
                <a:solidFill>
                  <a:srgbClr val="000000"/>
                </a:solidFill>
                <a:effectLst/>
                <a:latin typeface="Times New Roman" panose="02020603050405020304" pitchFamily="18" charset="0"/>
                <a:ea typeface="Times New Roman" panose="02020603050405020304" pitchFamily="18" charset="0"/>
              </a:rPr>
              <a:t>	Ở lứa tuổi mẫu giáo, kỹ năng sống chiếm một vị trí hết sức quan trọng nó góp phần giúp trẻ hình thành và phát triển nhân cách con người, giúp trẻ học </a:t>
            </a:r>
            <a:r>
              <a:rPr lang="pt-BR" sz="2400" dirty="0">
                <a:effectLst/>
                <a:latin typeface="Times New Roman" panose="02020603050405020304" pitchFamily="18" charset="0"/>
                <a:ea typeface="Times New Roman" panose="02020603050405020304" pitchFamily="18" charset="0"/>
              </a:rPr>
              <a:t>tập, lĩnh hội những kinh nghiệm xã hội để trẻ vận dụng trong cuộc sống sau này. </a:t>
            </a:r>
            <a:r>
              <a:rPr lang="vi-VN" sz="2400" dirty="0">
                <a:effectLst/>
                <a:latin typeface="Times New Roman" panose="02020603050405020304" pitchFamily="18" charset="0"/>
                <a:ea typeface="Times New Roman" panose="02020603050405020304" pitchFamily="18" charset="0"/>
              </a:rPr>
              <a:t>T</a:t>
            </a:r>
            <a:r>
              <a:rPr lang="pt-BR" sz="2400" dirty="0">
                <a:effectLst/>
                <a:latin typeface="Times New Roman" panose="02020603050405020304" pitchFamily="18" charset="0"/>
                <a:ea typeface="Times New Roman" panose="02020603050405020304" pitchFamily="18" charset="0"/>
              </a:rPr>
              <a:t>rẻ có cơ hội để mạnh dạn, tự tin, góp phần thúc đẩy sự phát triển tình cảm và kỹ năng xã hội cho trẻ.</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63608" y="3771295"/>
            <a:ext cx="11285884" cy="483017"/>
          </a:xfrm>
          <a:prstGeom prst="rect">
            <a:avLst/>
          </a:prstGeom>
        </p:spPr>
        <p:txBody>
          <a:bodyPr wrap="square">
            <a:spAutoFit/>
          </a:bodyPr>
          <a:lstStyle/>
          <a:p>
            <a:pPr>
              <a:lnSpc>
                <a:spcPct val="115000"/>
              </a:lnSpc>
              <a:spcAft>
                <a:spcPts val="0"/>
              </a:spcAft>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89868" y="4254312"/>
            <a:ext cx="10301786" cy="461665"/>
          </a:xfrm>
          <a:prstGeom prst="rect">
            <a:avLst/>
          </a:prstGeom>
        </p:spPr>
        <p:txBody>
          <a:bodyPr wrap="square">
            <a:spAutoFit/>
          </a:bodyPr>
          <a:lstStyle/>
          <a:p>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Biện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pháp</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thứ</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nhất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Tìm</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tòi</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bồi</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dưỡng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bản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thân</a:t>
            </a:r>
            <a:r>
              <a:rPr lang="en-US" sz="2400" b="1" dirty="0">
                <a:solidFill>
                  <a:srgbClr val="0000FF"/>
                </a:solidFill>
                <a:effectLst/>
                <a:latin typeface="Times New Roman" panose="02020603050405020304" pitchFamily="18" charset="0"/>
                <a:ea typeface="Times New Roman" panose="02020603050405020304" pitchFamily="18" charset="0"/>
              </a:rPr>
              <a:t>, chia </a:t>
            </a:r>
            <a:r>
              <a:rPr lang="en-US" sz="2400" b="1" dirty="0" err="1">
                <a:solidFill>
                  <a:srgbClr val="0000FF"/>
                </a:solidFill>
                <a:effectLst/>
                <a:latin typeface="Times New Roman" panose="02020603050405020304" pitchFamily="18" charset="0"/>
                <a:ea typeface="Times New Roman" panose="02020603050405020304" pitchFamily="18" charset="0"/>
              </a:rPr>
              <a:t>sẻ</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với</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đồng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nghiệp</a:t>
            </a:r>
            <a:r>
              <a:rPr lang="en-US" sz="2400" dirty="0">
                <a:solidFill>
                  <a:srgbClr val="0000FF"/>
                </a:solidFill>
                <a:effectLst/>
                <a:latin typeface="Times New Roman" panose="02020603050405020304" pitchFamily="18" charset="0"/>
                <a:ea typeface="Times New Roman" panose="02020603050405020304" pitchFamily="18" charset="0"/>
              </a:rPr>
              <a:t>. </a:t>
            </a:r>
            <a:endParaRPr lang="en-US" sz="2400" dirty="0">
              <a:solidFill>
                <a:srgbClr val="0000FF"/>
              </a:solidFill>
            </a:endParaRPr>
          </a:p>
        </p:txBody>
      </p:sp>
      <p:sp>
        <p:nvSpPr>
          <p:cNvPr id="16" name="Rectangle 15"/>
          <p:cNvSpPr/>
          <p:nvPr/>
        </p:nvSpPr>
        <p:spPr>
          <a:xfrm>
            <a:off x="563608" y="4705583"/>
            <a:ext cx="11285884" cy="1200329"/>
          </a:xfrm>
          <a:prstGeom prst="rect">
            <a:avLst/>
          </a:prstGeom>
        </p:spPr>
        <p:txBody>
          <a:bodyPr wrap="square">
            <a:spAutoFit/>
          </a:bodyPr>
          <a:lstStyle/>
          <a:p>
            <a:pPr algn="just" defTabSz="461963"/>
            <a:r>
              <a:rPr lang="en-US" sz="2400" b="1" i="1"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tốt</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5-6 </a:t>
            </a:r>
            <a:r>
              <a:rPr lang="en-US" sz="2400" dirty="0" err="1">
                <a:solidFill>
                  <a:srgbClr val="000000"/>
                </a:solidFill>
                <a:effectLst/>
                <a:latin typeface="Times New Roman" panose="02020603050405020304" pitchFamily="18" charset="0"/>
                <a:ea typeface="Times New Roman" panose="02020603050405020304" pitchFamily="18" charset="0"/>
              </a:rPr>
              <a:t>tuổi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mầm</a:t>
            </a:r>
            <a:r>
              <a:rPr lang="en-US" sz="2400" dirty="0">
                <a:solidFill>
                  <a:srgbClr val="000000"/>
                </a:solidFill>
                <a:effectLst/>
                <a:latin typeface="Times New Roman" panose="02020603050405020304" pitchFamily="18" charset="0"/>
                <a:ea typeface="Times New Roman" panose="02020603050405020304" pitchFamily="18" charset="0"/>
              </a:rPr>
              <a:t> non </a:t>
            </a:r>
            <a:r>
              <a:rPr lang="en-US" sz="2400" dirty="0" err="1">
                <a:solidFill>
                  <a:srgbClr val="000000"/>
                </a:solidFill>
                <a:effectLst/>
                <a:latin typeface="Times New Roman" panose="02020603050405020304" pitchFamily="18" charset="0"/>
                <a:ea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nhiệt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đòi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cứu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sóc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vi-VN" sz="2400" dirty="0">
                <a:solidFill>
                  <a:srgbClr val="000000"/>
                </a:solidFill>
                <a:effectLst/>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6005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86173" y="1181174"/>
            <a:ext cx="10301786" cy="461665"/>
          </a:xfrm>
          <a:prstGeom prst="rect">
            <a:avLst/>
          </a:prstGeom>
        </p:spPr>
        <p:txBody>
          <a:bodyPr wrap="square">
            <a:spAutoFit/>
          </a:bodyPr>
          <a:lstStyle/>
          <a:p>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Biện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pháp</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thứ</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nhất</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Tìm</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tòi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bồi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dưỡng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bản</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thân</a:t>
            </a:r>
            <a:r>
              <a:rPr lang="en-US" sz="2400" b="1" dirty="0">
                <a:solidFill>
                  <a:srgbClr val="0000FF"/>
                </a:solidFill>
                <a:latin typeface="Times New Roman" panose="02020603050405020304" pitchFamily="18" charset="0"/>
                <a:ea typeface="Times New Roman" panose="02020603050405020304" pitchFamily="18" charset="0"/>
              </a:rPr>
              <a:t>, chia </a:t>
            </a:r>
            <a:r>
              <a:rPr lang="en-US" sz="2400" b="1" dirty="0" err="1">
                <a:solidFill>
                  <a:srgbClr val="0000FF"/>
                </a:solidFill>
                <a:latin typeface="Times New Roman" panose="02020603050405020304" pitchFamily="18" charset="0"/>
                <a:ea typeface="Times New Roman" panose="02020603050405020304" pitchFamily="18" charset="0"/>
              </a:rPr>
              <a:t>sẻ</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với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đồng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nghiệp</a:t>
            </a:r>
            <a:r>
              <a:rPr lang="en-US" sz="2400" dirty="0">
                <a:solidFill>
                  <a:srgbClr val="0000FF"/>
                </a:solidFill>
                <a:latin typeface="Times New Roman" panose="02020603050405020304" pitchFamily="18" charset="0"/>
                <a:ea typeface="Times New Roman" panose="02020603050405020304" pitchFamily="18" charset="0"/>
              </a:rPr>
              <a:t>. </a:t>
            </a:r>
            <a:endParaRPr lang="en-US" sz="2400" dirty="0">
              <a:solidFill>
                <a:srgbClr val="0000FF"/>
              </a:solidFill>
            </a:endParaRPr>
          </a:p>
        </p:txBody>
      </p:sp>
      <p:sp>
        <p:nvSpPr>
          <p:cNvPr id="2" name="Rectangle 1"/>
          <p:cNvSpPr/>
          <p:nvPr/>
        </p:nvSpPr>
        <p:spPr>
          <a:xfrm>
            <a:off x="778282" y="5403493"/>
            <a:ext cx="10649146" cy="517065"/>
          </a:xfrm>
          <a:prstGeom prst="rect">
            <a:avLst/>
          </a:prstGeom>
        </p:spPr>
        <p:txBody>
          <a:bodyPr wrap="squar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vội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tranh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luận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86173" y="1694413"/>
            <a:ext cx="11159624" cy="483017"/>
          </a:xfrm>
          <a:prstGeom prst="rect">
            <a:avLst/>
          </a:prstGeom>
        </p:spPr>
        <p:txBody>
          <a:bodyPr wrap="squar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đợt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rPr>
              <a:t>phòng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tổ</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chức</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586173" y="2125856"/>
            <a:ext cx="11159624" cy="517065"/>
          </a:xfrm>
          <a:prstGeom prst="rect">
            <a:avLst/>
          </a:prstGeom>
        </p:spPr>
        <p:txBody>
          <a:bodyPr wrap="squar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khảo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mầm</a:t>
            </a:r>
            <a:r>
              <a:rPr lang="en-US" sz="2400" dirty="0">
                <a:solidFill>
                  <a:srgbClr val="000000"/>
                </a:solidFill>
                <a:effectLst/>
                <a:latin typeface="Times New Roman" panose="02020603050405020304" pitchFamily="18" charset="0"/>
                <a:ea typeface="Times New Roman" panose="02020603050405020304" pitchFamily="18" charset="0"/>
              </a:rPr>
              <a:t> non. </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86173" y="2553865"/>
            <a:ext cx="11159624" cy="907749"/>
          </a:xfrm>
          <a:prstGeom prst="rect">
            <a:avLst/>
          </a:prstGeom>
        </p:spPr>
        <p:txBody>
          <a:bodyPr wrap="squar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Xem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truyền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tặng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quanh</a:t>
            </a:r>
            <a:r>
              <a:rPr lang="en-US" sz="2400" dirty="0">
                <a:solidFill>
                  <a:srgbClr val="000000"/>
                </a:solidFill>
                <a:effectLst/>
                <a:latin typeface="Times New Roman" panose="02020603050405020304" pitchFamily="18" charset="0"/>
                <a:ea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kênh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truyền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VTV3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tuần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586173" y="3461614"/>
            <a:ext cx="11159624" cy="907749"/>
          </a:xfrm>
          <a:prstGeom prst="rect">
            <a:avLst/>
          </a:prstGeom>
        </p:spPr>
        <p:txBody>
          <a:bodyPr wrap="squar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776140" y="4369363"/>
            <a:ext cx="3868367" cy="517065"/>
          </a:xfrm>
          <a:prstGeom prst="rect">
            <a:avLst/>
          </a:prstGeom>
        </p:spPr>
        <p:txBody>
          <a:bodyPr wrap="non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776140" y="4886428"/>
            <a:ext cx="7120860" cy="517065"/>
          </a:xfrm>
          <a:prstGeom prst="rect">
            <a:avLst/>
          </a:prstGeom>
        </p:spPr>
        <p:txBody>
          <a:bodyPr wrap="none">
            <a:spAutoFit/>
          </a:bodyPr>
          <a:lstStyle/>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luôn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sẵn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tòi</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8345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86173" y="1181174"/>
            <a:ext cx="10301786" cy="461665"/>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triển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giao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tiếp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675139" y="1635987"/>
            <a:ext cx="4450257" cy="483017"/>
          </a:xfrm>
          <a:prstGeom prst="rect">
            <a:avLst/>
          </a:prstGeom>
        </p:spPr>
        <p:txBody>
          <a:bodyPr wrap="none">
            <a:spAutoFit/>
          </a:bodyPr>
          <a:lstStyle/>
          <a:p>
            <a:pPr algn="just">
              <a:lnSpc>
                <a:spcPct val="115000"/>
              </a:lnSpc>
              <a:spcAft>
                <a:spcPts val="0"/>
              </a:spcAft>
            </a:pPr>
            <a:r>
              <a:rPr lang="en-US" sz="2400"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Kỹ</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năng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trẻ</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giao</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tiếp</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với</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bạn</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bè</a:t>
            </a:r>
            <a:endParaRPr lang="en-US" sz="2400" i="1" dirty="0">
              <a:solidFill>
                <a:srgbClr val="CC00CC"/>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406636" y="2119004"/>
            <a:ext cx="11593686" cy="3038589"/>
          </a:xfrm>
          <a:prstGeom prst="rect">
            <a:avLst/>
          </a:prstGeom>
        </p:spPr>
        <p:txBody>
          <a:bodyPr wrap="square">
            <a:spAutoFit/>
          </a:bodyPr>
          <a:lstStyle/>
          <a:p>
            <a:pPr algn="just">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 T</a:t>
            </a:r>
            <a:r>
              <a:rPr lang="en-US" sz="2400" dirty="0" err="1">
                <a:solidFill>
                  <a:srgbClr val="000000"/>
                </a:solidFill>
                <a:effectLst/>
                <a:latin typeface="Times New Roman" panose="02020603050405020304" pitchFamily="18" charset="0"/>
                <a:ea typeface="Times New Roman" panose="02020603050405020304" pitchFamily="18" charset="0"/>
              </a:rPr>
              <a: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S</a:t>
            </a:r>
            <a:r>
              <a:rPr lang="en-US" sz="2400" dirty="0" err="1">
                <a:solidFill>
                  <a:srgbClr val="000000"/>
                </a:solidFill>
                <a:effectLst/>
                <a:latin typeface="Times New Roman" panose="02020603050405020304" pitchFamily="18" charset="0"/>
                <a:ea typeface="Times New Roman" panose="02020603050405020304" pitchFamily="18" charset="0"/>
              </a:rPr>
              <a:t>ưu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tầm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mang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thấy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truyện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chậm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chạp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hay </a:t>
            </a:r>
            <a:r>
              <a:rPr lang="en-US" sz="2400" dirty="0" err="1">
                <a:solidFill>
                  <a:srgbClr val="000000"/>
                </a:solidFill>
                <a:effectLst/>
                <a:latin typeface="Times New Roman" panose="02020603050405020304" pitchFamily="18" charset="0"/>
                <a:ea typeface="Times New Roman" panose="02020603050405020304" pitchFamily="18" charset="0"/>
              </a:rPr>
              <a:t>quá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nảy</a:t>
            </a:r>
            <a:r>
              <a:rPr lang="en-US" sz="2400" dirty="0">
                <a:solidFill>
                  <a:srgbClr val="000000"/>
                </a:solidFill>
                <a:effectLst/>
                <a:latin typeface="Times New Roman" panose="02020603050405020304" pitchFamily="18" charset="0"/>
                <a:ea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rõ</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nhằm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a:t>
            </a:r>
            <a:r>
              <a:rPr lang="en-US" sz="2400" dirty="0" err="1">
                <a:solidFill>
                  <a:srgbClr val="000000"/>
                </a:solidFill>
                <a:effectLst/>
                <a:latin typeface="Times New Roman" panose="02020603050405020304" pitchFamily="18" charset="0"/>
                <a:ea typeface="Times New Roman" panose="02020603050405020304" pitchFamily="18" charset="0"/>
              </a:rPr>
              <a:t>ảy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chạm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94429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6652" y="89258"/>
            <a:ext cx="10328634" cy="369332"/>
          </a:xfrm>
          <a:prstGeom prst="rect">
            <a:avLst/>
          </a:prstGeom>
        </p:spPr>
        <p:txBody>
          <a:bodyPr wrap="square">
            <a:spAutoFit/>
          </a:bodyPr>
          <a:lstStyle/>
          <a:p>
            <a:r>
              <a:rPr lang="en-US" b="1" dirty="0">
                <a:solidFill>
                  <a:srgbClr val="0000FF"/>
                </a:solidFill>
                <a:latin typeface="Times New Roman" panose="02020603050405020304" pitchFamily="18" charset="0"/>
                <a:cs typeface="Times New Roman" panose="02020603050405020304" pitchFamily="18" charset="0"/>
              </a:rPr>
              <a:t>MỘT SỐ BIỆN PHÁP DẠY KỸ NĂNG SỐNG CHO TRẺ </a:t>
            </a:r>
            <a:r>
              <a:rPr lang="vi-VN" b="1" dirty="0">
                <a:solidFill>
                  <a:srgbClr val="0000FF"/>
                </a:solidFill>
                <a:latin typeface="Times New Roman" panose="02020603050405020304" pitchFamily="18" charset="0"/>
                <a:cs typeface="Times New Roman" panose="02020603050405020304" pitchFamily="18" charset="0"/>
              </a:rPr>
              <a:t>5-6</a:t>
            </a:r>
            <a:r>
              <a:rPr lang="en-US" b="1" dirty="0">
                <a:solidFill>
                  <a:srgbClr val="0000FF"/>
                </a:solidFill>
                <a:latin typeface="Times New Roman" panose="02020603050405020304" pitchFamily="18" charset="0"/>
                <a:cs typeface="Times New Roman" panose="02020603050405020304" pitchFamily="18" charset="0"/>
              </a:rPr>
              <a:t> TUỔI TRONG TRƯỜNG MẦM NON </a:t>
            </a:r>
            <a:endParaRPr lang="en-US" dirty="0">
              <a:solidFill>
                <a:srgbClr val="0000FF"/>
              </a:solidFill>
            </a:endParaRPr>
          </a:p>
        </p:txBody>
      </p:sp>
      <p:sp>
        <p:nvSpPr>
          <p:cNvPr id="10" name="Rectangle 9"/>
          <p:cNvSpPr/>
          <p:nvPr/>
        </p:nvSpPr>
        <p:spPr>
          <a:xfrm>
            <a:off x="459913" y="698157"/>
            <a:ext cx="11285884" cy="483017"/>
          </a:xfrm>
          <a:prstGeom prst="rect">
            <a:avLst/>
          </a:prstGeom>
        </p:spPr>
        <p:txBody>
          <a:bodyPr wrap="square">
            <a:spAutoFit/>
          </a:bodyPr>
          <a:lstStyle/>
          <a:p>
            <a:pPr>
              <a:lnSpc>
                <a:spcPct val="115000"/>
              </a:lnSpc>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III. NỘI DUNG VÀ CÁCH THỨC THỰC HIỆN BIỆN PHÁP</a:t>
            </a:r>
            <a:endParaRPr lang="en-US" sz="24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576747" y="1181174"/>
            <a:ext cx="10301786" cy="461665"/>
          </a:xfrm>
          <a:prstGeom prst="rect">
            <a:avLst/>
          </a:prstGeom>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thứ</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Biện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triển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kỹ</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năng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giao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tiếp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725171" y="1642839"/>
            <a:ext cx="7217040" cy="907749"/>
          </a:xfrm>
          <a:prstGeom prst="rect">
            <a:avLst/>
          </a:prstGeom>
        </p:spPr>
        <p:txBody>
          <a:bodyPr wrap="none">
            <a:spAutoFit/>
          </a:bodyPr>
          <a:lstStyle/>
          <a:p>
            <a:pPr marL="342900" indent="-342900" algn="just">
              <a:lnSpc>
                <a:spcPct val="115000"/>
              </a:lnSpc>
              <a:spcAft>
                <a:spcPts val="0"/>
              </a:spcAft>
              <a:buFont typeface="Arial" panose="020B0604020202020204" pitchFamily="34" charset="0"/>
              <a:buChar char="•"/>
            </a:pPr>
            <a:r>
              <a:rPr lang="en-US" sz="2400" b="1" i="1" dirty="0" err="1">
                <a:solidFill>
                  <a:srgbClr val="CC00CC"/>
                </a:solidFill>
                <a:effectLst/>
                <a:latin typeface="Times New Roman" panose="02020603050405020304" pitchFamily="18" charset="0"/>
                <a:ea typeface="Times New Roman" panose="02020603050405020304" pitchFamily="18" charset="0"/>
              </a:rPr>
              <a:t>Kỹ</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năng</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trẻ</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chào</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hỏi</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khi</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giao</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tiếp</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với</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người</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lớn</a:t>
            </a:r>
            <a:r>
              <a:rPr lang="en-US" sz="2400" b="1" i="1" dirty="0">
                <a:solidFill>
                  <a:srgbClr val="CC00CC"/>
                </a:solidFill>
                <a:effectLst/>
                <a:latin typeface="Times New Roman" panose="02020603050405020304" pitchFamily="18" charset="0"/>
                <a:ea typeface="Times New Roman" panose="02020603050405020304" pitchFamily="18" charset="0"/>
              </a:rPr>
              <a:t> </a:t>
            </a:r>
            <a:r>
              <a:rPr lang="en-US" sz="2400" b="1" i="1" dirty="0" err="1">
                <a:solidFill>
                  <a:srgbClr val="CC00CC"/>
                </a:solidFill>
                <a:effectLst/>
                <a:latin typeface="Times New Roman" panose="02020603050405020304" pitchFamily="18" charset="0"/>
                <a:ea typeface="Times New Roman" panose="02020603050405020304" pitchFamily="18" charset="0"/>
              </a:rPr>
              <a:t>tuổi</a:t>
            </a:r>
            <a:endParaRPr lang="vi-VN" sz="2400" b="1" i="1" dirty="0">
              <a:solidFill>
                <a:srgbClr val="CC00CC"/>
              </a:solidFill>
              <a:effectLst/>
              <a:latin typeface="Times New Roman" panose="02020603050405020304" pitchFamily="18" charset="0"/>
              <a:ea typeface="Times New Roman" panose="02020603050405020304" pitchFamily="18" charset="0"/>
            </a:endParaRPr>
          </a:p>
          <a:p>
            <a:pPr marL="342900" indent="-342900" algn="just">
              <a:lnSpc>
                <a:spcPct val="115000"/>
              </a:lnSpc>
              <a:spcAft>
                <a:spcPts val="0"/>
              </a:spcAft>
              <a:buFont typeface="Arial" panose="020B0604020202020204" pitchFamily="34" charset="0"/>
              <a:buChar char="•"/>
            </a:pPr>
            <a:endParaRPr lang="en-US" sz="2400" i="1" dirty="0">
              <a:solidFill>
                <a:srgbClr val="CC00CC"/>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442915" y="2104504"/>
            <a:ext cx="11319880" cy="3046988"/>
          </a:xfrm>
          <a:prstGeom prst="rect">
            <a:avLst/>
          </a:prstGeom>
        </p:spPr>
        <p:txBody>
          <a:bodyPr wrap="square">
            <a:spAutoFit/>
          </a:bodyPr>
          <a:lstStyle/>
          <a:p>
            <a:pPr algn="just" defTabSz="461963"/>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cháu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hầu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lý</a:t>
            </a:r>
            <a:r>
              <a:rPr lang="en-US" sz="2400" dirty="0">
                <a:solidFill>
                  <a:srgbClr val="000000"/>
                </a:solidFill>
                <a:effectLst/>
                <a:latin typeface="Times New Roman" panose="02020603050405020304" pitchFamily="18" charset="0"/>
                <a:ea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rPr>
              <a:t>phụ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huynh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trọng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niệm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dạy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nuông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nhỏ</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chút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lệch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biến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quen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đổi</a:t>
            </a:r>
            <a:r>
              <a:rPr lang="en-US" sz="2400" dirty="0">
                <a:solidFill>
                  <a:srgbClr val="000000"/>
                </a:solidFill>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vậy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lớn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tập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lễ</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phép</a:t>
            </a:r>
            <a:r>
              <a:rPr lang="vi-VN"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này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thông</a:t>
            </a:r>
            <a:r>
              <a:rPr lang="en-US" sz="2400" dirty="0">
                <a:solidFill>
                  <a:srgbClr val="000000"/>
                </a:solidFill>
                <a:effectLst/>
                <a:latin typeface="Times New Roman" panose="02020603050405020304" pitchFamily="18" charset="0"/>
                <a:ea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p>
        </p:txBody>
      </p:sp>
      <p:sp>
        <p:nvSpPr>
          <p:cNvPr id="6" name="Rectangle 5"/>
          <p:cNvSpPr/>
          <p:nvPr/>
        </p:nvSpPr>
        <p:spPr>
          <a:xfrm>
            <a:off x="442915" y="5151492"/>
            <a:ext cx="11302882" cy="1200329"/>
          </a:xfrm>
          <a:prstGeom prst="rect">
            <a:avLst/>
          </a:prstGeom>
        </p:spPr>
        <p:txBody>
          <a:bodyPr wrap="square">
            <a:spAutoFit/>
          </a:bodyPr>
          <a:lstStyle/>
          <a:p>
            <a:pPr defTabSz="461963"/>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Ngoài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còn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chào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huống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cụ</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giúp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trẻ</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quyết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chọn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lớn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phù</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p>
        </p:txBody>
      </p:sp>
      <p:pic>
        <p:nvPicPr>
          <p:cNvPr id="7" name="Picture 6">
            <a:extLst>
              <a:ext uri="{FF2B5EF4-FFF2-40B4-BE49-F238E27FC236}">
                <a16:creationId xmlns:a16="http://schemas.microsoft.com/office/drawing/2014/main" id="{4261E44B-C997-406A-8C46-E49794156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7122" y="377072"/>
            <a:ext cx="2654097" cy="1847654"/>
          </a:xfrm>
          <a:prstGeom prst="rect">
            <a:avLst/>
          </a:prstGeom>
        </p:spPr>
      </p:pic>
    </p:spTree>
    <p:extLst>
      <p:ext uri="{BB962C8B-B14F-4D97-AF65-F5344CB8AC3E}">
        <p14:creationId xmlns:p14="http://schemas.microsoft.com/office/powerpoint/2010/main" val="89706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TotalTime>
  <Words>4296</Words>
  <Application>Microsoft Office PowerPoint</Application>
  <PresentationFormat>Widescreen</PresentationFormat>
  <Paragraphs>171</Paragraphs>
  <Slides>26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PC_DOANTAM</dc:creator>
  <cp:lastModifiedBy>Administrator</cp:lastModifiedBy>
  <cp:revision>54</cp:revision>
  <dcterms:created xsi:type="dcterms:W3CDTF">2020-12-01T14:22:42Z</dcterms:created>
  <dcterms:modified xsi:type="dcterms:W3CDTF">2022-10-16T22:57:57Z</dcterms:modified>
</cp:coreProperties>
</file>