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306" r:id="rId2"/>
    <p:sldId id="339" r:id="rId3"/>
    <p:sldId id="341" r:id="rId4"/>
    <p:sldId id="343" r:id="rId5"/>
    <p:sldId id="365" r:id="rId6"/>
    <p:sldId id="345" r:id="rId7"/>
    <p:sldId id="347" r:id="rId8"/>
    <p:sldId id="348" r:id="rId9"/>
    <p:sldId id="349" r:id="rId10"/>
    <p:sldId id="351" r:id="rId11"/>
    <p:sldId id="346" r:id="rId12"/>
    <p:sldId id="392" r:id="rId13"/>
    <p:sldId id="367" r:id="rId14"/>
    <p:sldId id="355" r:id="rId15"/>
    <p:sldId id="369" r:id="rId16"/>
    <p:sldId id="370" r:id="rId17"/>
    <p:sldId id="371" r:id="rId18"/>
    <p:sldId id="372" r:id="rId19"/>
    <p:sldId id="374" r:id="rId20"/>
    <p:sldId id="393" r:id="rId21"/>
    <p:sldId id="375" r:id="rId22"/>
    <p:sldId id="376" r:id="rId23"/>
    <p:sldId id="377" r:id="rId24"/>
    <p:sldId id="378" r:id="rId25"/>
    <p:sldId id="379" r:id="rId26"/>
    <p:sldId id="380" r:id="rId27"/>
    <p:sldId id="381" r:id="rId28"/>
    <p:sldId id="382" r:id="rId29"/>
    <p:sldId id="383" r:id="rId30"/>
    <p:sldId id="394" r:id="rId31"/>
    <p:sldId id="384" r:id="rId32"/>
    <p:sldId id="397" r:id="rId33"/>
    <p:sldId id="398" r:id="rId34"/>
    <p:sldId id="395" r:id="rId35"/>
    <p:sldId id="386" r:id="rId36"/>
    <p:sldId id="387" r:id="rId37"/>
    <p:sldId id="389" r:id="rId38"/>
    <p:sldId id="388" r:id="rId39"/>
    <p:sldId id="396" r:id="rId40"/>
    <p:sldId id="390" r:id="rId41"/>
    <p:sldId id="307" r:id="rId42"/>
    <p:sldId id="309" r:id="rId43"/>
    <p:sldId id="391" r:id="rId44"/>
    <p:sldId id="29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5560" autoAdjust="0"/>
  </p:normalViewPr>
  <p:slideViewPr>
    <p:cSldViewPr>
      <p:cViewPr>
        <p:scale>
          <a:sx n="62" d="100"/>
          <a:sy n="62" d="100"/>
        </p:scale>
        <p:origin x="-1596" y="-2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9D77EF-A0C9-4FFC-A63B-D10A02728125}" type="datetimeFigureOut">
              <a:rPr lang="en-US" smtClean="0"/>
              <a:t>10/20/2022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07C5CE-3575-4BB5-882A-DAD2663E7BC0}" type="slidenum">
              <a:rPr lang="en-US" smtClean="0"/>
              <a:t>‹#›</a:t>
            </a:fld>
            <a:endParaRPr lang="en-US"/>
          </a:p>
        </p:txBody>
      </p:sp>
    </p:spTree>
    <p:extLst>
      <p:ext uri="{BB962C8B-B14F-4D97-AF65-F5344CB8AC3E}">
        <p14:creationId xmlns:p14="http://schemas.microsoft.com/office/powerpoint/2010/main" val="2353845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0C512C-BFF7-41B2-A643-49690993D6C5}"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328399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C512C-BFF7-41B2-A643-49690993D6C5}"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385071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C512C-BFF7-41B2-A643-49690993D6C5}"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391493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0C512C-BFF7-41B2-A643-49690993D6C5}"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123998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0C512C-BFF7-41B2-A643-49690993D6C5}"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399204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0C512C-BFF7-41B2-A643-49690993D6C5}"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242161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0C512C-BFF7-41B2-A643-49690993D6C5}" type="datetimeFigureOut">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27922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0C512C-BFF7-41B2-A643-49690993D6C5}" type="datetimeFigureOut">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285925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C512C-BFF7-41B2-A643-49690993D6C5}" type="datetimeFigureOut">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4254419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C512C-BFF7-41B2-A643-49690993D6C5}"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112251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0C512C-BFF7-41B2-A643-49690993D6C5}" type="datetimeFigureOut">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833FD2-E247-4A99-B3EA-94ADCEA26721}" type="slidenum">
              <a:rPr lang="en-US" smtClean="0"/>
              <a:t>‹#›</a:t>
            </a:fld>
            <a:endParaRPr lang="en-US"/>
          </a:p>
        </p:txBody>
      </p:sp>
    </p:spTree>
    <p:extLst>
      <p:ext uri="{BB962C8B-B14F-4D97-AF65-F5344CB8AC3E}">
        <p14:creationId xmlns:p14="http://schemas.microsoft.com/office/powerpoint/2010/main" val="372592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C512C-BFF7-41B2-A643-49690993D6C5}" type="datetimeFigureOut">
              <a:rPr lang="en-US" smtClean="0"/>
              <a:t>10/20/2022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33FD2-E247-4A99-B3EA-94ADCEA26721}" type="slidenum">
              <a:rPr lang="en-US" smtClean="0"/>
              <a:t>‹#›</a:t>
            </a:fld>
            <a:endParaRPr lang="en-US"/>
          </a:p>
        </p:txBody>
      </p:sp>
    </p:spTree>
    <p:extLst>
      <p:ext uri="{BB962C8B-B14F-4D97-AF65-F5344CB8AC3E}">
        <p14:creationId xmlns:p14="http://schemas.microsoft.com/office/powerpoint/2010/main" val="21161825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6411"/>
            <a:ext cx="10081120" cy="6858000"/>
          </a:xfrm>
          <a:prstGeom prst="rect">
            <a:avLst/>
          </a:prstGeom>
        </p:spPr>
      </p:pic>
      <p:sp>
        <p:nvSpPr>
          <p:cNvPr id="6" name="TextBox 5"/>
          <p:cNvSpPr txBox="1"/>
          <p:nvPr/>
        </p:nvSpPr>
        <p:spPr>
          <a:xfrm>
            <a:off x="2363402" y="1154979"/>
            <a:ext cx="4561211" cy="707886"/>
          </a:xfrm>
          <a:prstGeom prst="rect">
            <a:avLst/>
          </a:prstGeom>
          <a:noFill/>
        </p:spPr>
        <p:txBody>
          <a:bodyPr wrap="square" rtlCol="0">
            <a:spAutoFit/>
          </a:bodyPr>
          <a:lstStyle/>
          <a:p>
            <a:pPr algn="ctr"/>
            <a:r>
              <a:rPr lang="en-US" sz="2000" b="1" smtClean="0">
                <a:solidFill>
                  <a:srgbClr val="002060"/>
                </a:solidFill>
                <a:latin typeface="Times New Roman" pitchFamily="18" charset="0"/>
                <a:cs typeface="Times New Roman" pitchFamily="18" charset="0"/>
              </a:rPr>
              <a:t>PHÒNG GD&amp;ĐT THỊ XÃ BUÔN HỒ</a:t>
            </a:r>
            <a:endParaRPr lang="en-US" sz="2000" b="1" dirty="0" smtClean="0">
              <a:solidFill>
                <a:srgbClr val="002060"/>
              </a:solidFill>
              <a:latin typeface="Times New Roman" pitchFamily="18" charset="0"/>
              <a:cs typeface="Times New Roman" pitchFamily="18" charset="0"/>
            </a:endParaRPr>
          </a:p>
          <a:p>
            <a:pPr algn="ctr"/>
            <a:r>
              <a:rPr lang="vi-VN" sz="2000" b="1" dirty="0" smtClean="0">
                <a:solidFill>
                  <a:srgbClr val="002060"/>
                </a:solidFill>
                <a:latin typeface="Times New Roman" pitchFamily="18" charset="0"/>
                <a:cs typeface="Times New Roman" pitchFamily="18" charset="0"/>
              </a:rPr>
              <a:t>T</a:t>
            </a:r>
            <a:r>
              <a:rPr lang="en-US" sz="2000" b="1" dirty="0" smtClean="0">
                <a:solidFill>
                  <a:srgbClr val="002060"/>
                </a:solidFill>
                <a:latin typeface="Times New Roman" pitchFamily="18" charset="0"/>
                <a:cs typeface="Times New Roman" pitchFamily="18" charset="0"/>
              </a:rPr>
              <a:t>RƯỜNG MẦM </a:t>
            </a:r>
            <a:r>
              <a:rPr lang="en-US" sz="2000" b="1" smtClean="0">
                <a:solidFill>
                  <a:srgbClr val="002060"/>
                </a:solidFill>
                <a:latin typeface="Times New Roman" pitchFamily="18" charset="0"/>
                <a:cs typeface="Times New Roman" pitchFamily="18" charset="0"/>
              </a:rPr>
              <a:t>NON HOA HỒNG</a:t>
            </a:r>
            <a:endParaRPr lang="en-US" sz="2000" b="1" dirty="0">
              <a:solidFill>
                <a:srgbClr val="002060"/>
              </a:solidFill>
              <a:latin typeface="Times New Roman" pitchFamily="18" charset="0"/>
              <a:cs typeface="Times New Roman" pitchFamily="18" charset="0"/>
            </a:endParaRPr>
          </a:p>
        </p:txBody>
      </p:sp>
      <p:sp>
        <p:nvSpPr>
          <p:cNvPr id="7" name="TextBox 6"/>
          <p:cNvSpPr txBox="1"/>
          <p:nvPr/>
        </p:nvSpPr>
        <p:spPr>
          <a:xfrm>
            <a:off x="755576" y="2780928"/>
            <a:ext cx="7920880" cy="1646605"/>
          </a:xfrm>
          <a:prstGeom prst="rect">
            <a:avLst/>
          </a:prstGeom>
          <a:noFill/>
        </p:spPr>
        <p:txBody>
          <a:bodyPr wrap="square" rtlCol="0">
            <a:spAutoFit/>
          </a:bodyPr>
          <a:lstStyle/>
          <a:p>
            <a:pPr algn="ctr">
              <a:spcBef>
                <a:spcPts val="6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rPr>
              <a:t>BÀI THUYẾT TRÌNH</a:t>
            </a:r>
          </a:p>
          <a:p>
            <a:pPr algn="ctr">
              <a:spcBef>
                <a:spcPts val="600"/>
              </a:spcBef>
              <a:defRPr/>
            </a:pPr>
            <a:r>
              <a:rPr lang="en-US" sz="3200" b="1" dirty="0" err="1" smtClean="0">
                <a:solidFill>
                  <a:srgbClr val="002060"/>
                </a:solidFill>
                <a:latin typeface="Times New Roman" pitchFamily="18" charset="0"/>
                <a:cs typeface="Times New Roman" pitchFamily="18" charset="0"/>
              </a:rPr>
              <a:t>Biện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pháp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giúp</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5- 6 </a:t>
            </a:r>
            <a:r>
              <a:rPr lang="en-US" sz="3200" b="1" dirty="0" err="1" smtClean="0">
                <a:solidFill>
                  <a:srgbClr val="002060"/>
                </a:solidFill>
                <a:latin typeface="Times New Roman" pitchFamily="18" charset="0"/>
                <a:cs typeface="Times New Roman" pitchFamily="18" charset="0"/>
              </a:rPr>
              <a:t>tuổi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hứng</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thú</a:t>
            </a:r>
            <a:r>
              <a:rPr lang="en-US" sz="3200" b="1" dirty="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quen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hoạt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động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khám</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khoa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học</a:t>
            </a:r>
            <a:endParaRPr lang="en-US" sz="3200" b="1" dirty="0">
              <a:solidFill>
                <a:srgbClr val="002060"/>
              </a:solidFill>
              <a:latin typeface="Times New Roman" pitchFamily="18" charset="0"/>
              <a:cs typeface="Times New Roman" pitchFamily="18" charset="0"/>
            </a:endParaRPr>
          </a:p>
        </p:txBody>
      </p:sp>
      <p:sp>
        <p:nvSpPr>
          <p:cNvPr id="9" name="TextBox 8"/>
          <p:cNvSpPr txBox="1"/>
          <p:nvPr/>
        </p:nvSpPr>
        <p:spPr>
          <a:xfrm>
            <a:off x="1835696" y="4688019"/>
            <a:ext cx="5616624"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hiện</a:t>
            </a:r>
            <a:r>
              <a:rPr lang="en-US" sz="2400" b="1">
                <a:solidFill>
                  <a:srgbClr val="FF0000"/>
                </a:solidFill>
                <a:latin typeface="Times New Roman" pitchFamily="18" charset="0"/>
                <a:cs typeface="Times New Roman" pitchFamily="18" charset="0"/>
              </a:rPr>
              <a:t>: </a:t>
            </a:r>
            <a:r>
              <a:rPr lang="en-US" sz="2400" b="1" smtClean="0">
                <a:solidFill>
                  <a:srgbClr val="FF0000"/>
                </a:solidFill>
                <a:latin typeface="Times New Roman" pitchFamily="18" charset="0"/>
                <a:cs typeface="Times New Roman" pitchFamily="18" charset="0"/>
              </a:rPr>
              <a:t>Trần Thị Thu Hoài</a:t>
            </a:r>
            <a:endParaRPr lang="en-US" dirty="0"/>
          </a:p>
        </p:txBody>
      </p:sp>
      <p:pic>
        <p:nvPicPr>
          <p:cNvPr id="10" name="Picture 18" descr="Picturehoacuc"/>
          <p:cNvPicPr>
            <a:picLocks noChangeAspect="1" noChangeArrowheads="1" noCrop="1"/>
          </p:cNvPicPr>
          <p:nvPr/>
        </p:nvPicPr>
        <p:blipFill>
          <a:blip r:embed="rId3"/>
          <a:srcRect/>
          <a:stretch>
            <a:fillRect/>
          </a:stretch>
        </p:blipFill>
        <p:spPr bwMode="auto">
          <a:xfrm>
            <a:off x="1359982" y="5642437"/>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7668344" y="215383"/>
            <a:ext cx="877888" cy="1213572"/>
          </a:xfrm>
          <a:prstGeom prst="rect">
            <a:avLst/>
          </a:prstGeom>
          <a:noFill/>
          <a:ln w="9525">
            <a:noFill/>
            <a:miter lim="800000"/>
            <a:headEnd/>
            <a:tailEnd/>
          </a:ln>
        </p:spPr>
      </p:pic>
      <p:pic>
        <p:nvPicPr>
          <p:cNvPr id="12" name="Picture 18" descr="Picturehoacuc"/>
          <p:cNvPicPr>
            <a:picLocks noChangeAspect="1" noChangeArrowheads="1" noCrop="1"/>
          </p:cNvPicPr>
          <p:nvPr/>
        </p:nvPicPr>
        <p:blipFill>
          <a:blip r:embed="rId3"/>
          <a:srcRect/>
          <a:stretch>
            <a:fillRect/>
          </a:stretch>
        </p:blipFill>
        <p:spPr bwMode="auto">
          <a:xfrm>
            <a:off x="410656" y="0"/>
            <a:ext cx="877888" cy="1213572"/>
          </a:xfrm>
          <a:prstGeom prst="rect">
            <a:avLst/>
          </a:prstGeom>
          <a:noFill/>
          <a:ln w="9525">
            <a:noFill/>
            <a:miter lim="800000"/>
            <a:headEnd/>
            <a:tailEnd/>
          </a:ln>
        </p:spPr>
      </p:pic>
      <p:pic>
        <p:nvPicPr>
          <p:cNvPr id="13" name="Picture 18" descr="Picturehoacuc"/>
          <p:cNvPicPr>
            <a:picLocks noChangeAspect="1" noChangeArrowheads="1" noCrop="1"/>
          </p:cNvPicPr>
          <p:nvPr/>
        </p:nvPicPr>
        <p:blipFill>
          <a:blip r:embed="rId3"/>
          <a:srcRect/>
          <a:stretch>
            <a:fillRect/>
          </a:stretch>
        </p:blipFill>
        <p:spPr bwMode="auto">
          <a:xfrm>
            <a:off x="3751312" y="5373216"/>
            <a:ext cx="877888" cy="1213572"/>
          </a:xfrm>
          <a:prstGeom prst="rect">
            <a:avLst/>
          </a:prstGeom>
          <a:noFill/>
          <a:ln w="9525">
            <a:noFill/>
            <a:miter lim="800000"/>
            <a:headEnd/>
            <a:tailEnd/>
          </a:ln>
        </p:spPr>
      </p:pic>
      <p:pic>
        <p:nvPicPr>
          <p:cNvPr id="14" name="Picture 18" descr="Picturehoacuc"/>
          <p:cNvPicPr>
            <a:picLocks noChangeAspect="1" noChangeArrowheads="1" noCrop="1"/>
          </p:cNvPicPr>
          <p:nvPr/>
        </p:nvPicPr>
        <p:blipFill>
          <a:blip r:embed="rId3"/>
          <a:srcRect/>
          <a:stretch>
            <a:fillRect/>
          </a:stretch>
        </p:blipFill>
        <p:spPr bwMode="auto">
          <a:xfrm>
            <a:off x="5555735" y="5608017"/>
            <a:ext cx="877888" cy="1213572"/>
          </a:xfrm>
          <a:prstGeom prst="rect">
            <a:avLst/>
          </a:prstGeom>
          <a:noFill/>
          <a:ln w="9525">
            <a:noFill/>
            <a:miter lim="800000"/>
            <a:headEnd/>
            <a:tailEnd/>
          </a:ln>
        </p:spPr>
      </p:pic>
      <p:pic>
        <p:nvPicPr>
          <p:cNvPr id="15" name="Picture 18" descr="Picturehoacuc"/>
          <p:cNvPicPr>
            <a:picLocks noChangeAspect="1" noChangeArrowheads="1" noCrop="1"/>
          </p:cNvPicPr>
          <p:nvPr/>
        </p:nvPicPr>
        <p:blipFill>
          <a:blip r:embed="rId3"/>
          <a:srcRect/>
          <a:stretch>
            <a:fillRect/>
          </a:stretch>
        </p:blipFill>
        <p:spPr bwMode="auto">
          <a:xfrm>
            <a:off x="7066629" y="5373216"/>
            <a:ext cx="877888" cy="1213572"/>
          </a:xfrm>
          <a:prstGeom prst="rect">
            <a:avLst/>
          </a:prstGeom>
          <a:noFill/>
          <a:ln w="9525">
            <a:noFill/>
            <a:miter lim="800000"/>
            <a:headEnd/>
            <a:tailEnd/>
          </a:ln>
        </p:spPr>
      </p:pic>
      <p:cxnSp>
        <p:nvCxnSpPr>
          <p:cNvPr id="17" name="Straight Connector 16"/>
          <p:cNvCxnSpPr/>
          <p:nvPr/>
        </p:nvCxnSpPr>
        <p:spPr>
          <a:xfrm>
            <a:off x="3588265" y="1772816"/>
            <a:ext cx="199184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54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6411"/>
            <a:ext cx="10081120" cy="6858000"/>
          </a:xfrm>
          <a:prstGeom prst="rect">
            <a:avLst/>
          </a:prstGeom>
        </p:spPr>
      </p:pic>
      <p:sp>
        <p:nvSpPr>
          <p:cNvPr id="7" name="TextBox 6"/>
          <p:cNvSpPr txBox="1"/>
          <p:nvPr/>
        </p:nvSpPr>
        <p:spPr>
          <a:xfrm>
            <a:off x="625352" y="1213572"/>
            <a:ext cx="8123112" cy="6001643"/>
          </a:xfrm>
          <a:prstGeom prst="rect">
            <a:avLst/>
          </a:prstGeom>
          <a:noFill/>
        </p:spPr>
        <p:txBody>
          <a:bodyPr wrap="square" rtlCol="0">
            <a:spAutoFit/>
          </a:bodyPr>
          <a:lstStyle/>
          <a:p>
            <a:r>
              <a:rPr lang="pt-BR" sz="2400" b="1" i="1" dirty="0" smtClean="0">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Khó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khăn</a:t>
            </a:r>
            <a:endParaRPr lang="en-US" sz="2800" dirty="0">
              <a:solidFill>
                <a:srgbClr val="FF0000"/>
              </a:solidFill>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pPr indent="457200" algn="just"/>
            <a:endParaRPr lang="en-US" sz="2400" dirty="0" smtClean="0">
              <a:solidFill>
                <a:srgbClr val="002060"/>
              </a:solidFill>
              <a:latin typeface="Times New Roman" pitchFamily="18" charset="0"/>
              <a:cs typeface="Times New Roman" pitchFamily="18" charset="0"/>
            </a:endParaRPr>
          </a:p>
          <a:p>
            <a:pPr indent="457200" algn="just"/>
            <a:r>
              <a:rPr lang="en-US" sz="2400" dirty="0" err="1" smtClean="0">
                <a:solidFill>
                  <a:srgbClr val="002060"/>
                </a:solidFill>
                <a:latin typeface="Times New Roman" pitchFamily="18" charset="0"/>
                <a:cs typeface="Times New Roman" pitchFamily="18" charset="0"/>
              </a:rPr>
              <a:t>Có</a:t>
            </a:r>
            <a:r>
              <a:rPr lang="en-US" sz="2400" dirty="0" smtClean="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quan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tâm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đến</a:t>
            </a:r>
            <a:r>
              <a:rPr lang="en-US" sz="2400" dirty="0">
                <a:solidFill>
                  <a:srgbClr val="002060"/>
                </a:solidFill>
                <a:latin typeface="Times New Roman" pitchFamily="18" charset="0"/>
                <a:cs typeface="Times New Roman" pitchFamily="18" charset="0"/>
              </a:rPr>
              <a:t> con </a:t>
            </a:r>
            <a:r>
              <a:rPr lang="en-US" sz="2400" dirty="0" err="1">
                <a:solidFill>
                  <a:srgbClr val="002060"/>
                </a:solidFill>
                <a:latin typeface="Times New Roman" pitchFamily="18" charset="0"/>
                <a:cs typeface="Times New Roman" pitchFamily="18" charset="0"/>
              </a:rPr>
              <a:t>em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còn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đùm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bọc</a:t>
            </a:r>
            <a:r>
              <a:rPr lang="en-US" sz="2400" dirty="0">
                <a:solidFill>
                  <a:srgbClr val="002060"/>
                </a:solidFill>
                <a:latin typeface="Times New Roman" pitchFamily="18" charset="0"/>
                <a:cs typeface="Times New Roman" pitchFamily="18" charset="0"/>
              </a:rPr>
              <a:t> con </a:t>
            </a:r>
            <a:r>
              <a:rPr lang="en-US" sz="2400" dirty="0" err="1">
                <a:solidFill>
                  <a:srgbClr val="002060"/>
                </a:solidFill>
                <a:latin typeface="Times New Roman" pitchFamily="18" charset="0"/>
                <a:cs typeface="Times New Roman" pitchFamily="18" charset="0"/>
              </a:rPr>
              <a:t>quá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dẫn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huynh</a:t>
            </a:r>
            <a:r>
              <a:rPr lang="en-US" sz="2400" dirty="0">
                <a:solidFill>
                  <a:srgbClr val="002060"/>
                </a:solidFill>
                <a:latin typeface="Times New Roman" pitchFamily="18" charset="0"/>
                <a:cs typeface="Times New Roman" pitchFamily="18" charset="0"/>
              </a:rPr>
              <a:t> ở </a:t>
            </a:r>
            <a:r>
              <a:rPr lang="en-US" sz="2400" dirty="0" err="1">
                <a:solidFill>
                  <a:srgbClr val="002060"/>
                </a:solidFill>
                <a:latin typeface="Times New Roman" pitchFamily="18" charset="0"/>
                <a:cs typeface="Times New Roman" pitchFamily="18" charset="0"/>
              </a:rPr>
              <a:t>vùng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kiện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khăn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còn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thức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rằng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cho</a:t>
            </a:r>
            <a:r>
              <a:rPr lang="en-US" sz="2400" dirty="0">
                <a:solidFill>
                  <a:srgbClr val="002060"/>
                </a:solidFill>
                <a:latin typeface="Times New Roman" pitchFamily="18" charset="0"/>
                <a:cs typeface="Times New Roman" pitchFamily="18" charset="0"/>
              </a:rPr>
              <a:t> con </a:t>
            </a:r>
            <a:r>
              <a:rPr lang="en-US" sz="2400" dirty="0" err="1">
                <a:solidFill>
                  <a:srgbClr val="002060"/>
                </a:solidFill>
                <a:latin typeface="Times New Roman" pitchFamily="18" charset="0"/>
                <a:cs typeface="Times New Roman" pitchFamily="18" charset="0"/>
              </a:rPr>
              <a:t>mình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chữ</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không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cần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môi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xung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quanh</a:t>
            </a:r>
            <a:r>
              <a:rPr lang="en-US" sz="2400" dirty="0">
                <a:solidFill>
                  <a:srgbClr val="002060"/>
                </a:solidFill>
                <a:latin typeface="Times New Roman" pitchFamily="18" charset="0"/>
                <a:cs typeface="Times New Roman" pitchFamily="18" charset="0"/>
              </a:rPr>
              <a:t>. </a:t>
            </a:r>
          </a:p>
          <a:p>
            <a:pPr indent="457200" algn="just"/>
            <a:endParaRPr lang="en-US" sz="2000" dirty="0">
              <a:solidFill>
                <a:srgbClr val="7030A0"/>
              </a:solidFill>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10" name="Picture 18" descr="Picturehoacuc"/>
          <p:cNvPicPr>
            <a:picLocks noChangeAspect="1" noChangeArrowheads="1" noCrop="1"/>
          </p:cNvPicPr>
          <p:nvPr/>
        </p:nvPicPr>
        <p:blipFill>
          <a:blip r:embed="rId3"/>
          <a:srcRect/>
          <a:stretch>
            <a:fillRect/>
          </a:stretch>
        </p:blipFill>
        <p:spPr bwMode="auto">
          <a:xfrm>
            <a:off x="-496301" y="5608017"/>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7668344" y="215383"/>
            <a:ext cx="877888" cy="1213572"/>
          </a:xfrm>
          <a:prstGeom prst="rect">
            <a:avLst/>
          </a:prstGeom>
          <a:noFill/>
          <a:ln w="9525">
            <a:noFill/>
            <a:miter lim="800000"/>
            <a:headEnd/>
            <a:tailEnd/>
          </a:ln>
        </p:spPr>
      </p:pic>
      <p:pic>
        <p:nvPicPr>
          <p:cNvPr id="12" name="Picture 18" descr="Picturehoacuc"/>
          <p:cNvPicPr>
            <a:picLocks noChangeAspect="1" noChangeArrowheads="1" noCrop="1"/>
          </p:cNvPicPr>
          <p:nvPr/>
        </p:nvPicPr>
        <p:blipFill>
          <a:blip r:embed="rId3"/>
          <a:srcRect/>
          <a:stretch>
            <a:fillRect/>
          </a:stretch>
        </p:blipFill>
        <p:spPr bwMode="auto">
          <a:xfrm>
            <a:off x="410656" y="0"/>
            <a:ext cx="877888" cy="1213572"/>
          </a:xfrm>
          <a:prstGeom prst="rect">
            <a:avLst/>
          </a:prstGeom>
          <a:noFill/>
          <a:ln w="9525">
            <a:noFill/>
            <a:miter lim="800000"/>
            <a:headEnd/>
            <a:tailEnd/>
          </a:ln>
        </p:spPr>
      </p:pic>
      <p:pic>
        <p:nvPicPr>
          <p:cNvPr id="13" name="Picture 18" descr="Picturehoacuc"/>
          <p:cNvPicPr>
            <a:picLocks noChangeAspect="1" noChangeArrowheads="1" noCrop="1"/>
          </p:cNvPicPr>
          <p:nvPr/>
        </p:nvPicPr>
        <p:blipFill>
          <a:blip r:embed="rId3"/>
          <a:srcRect/>
          <a:stretch>
            <a:fillRect/>
          </a:stretch>
        </p:blipFill>
        <p:spPr bwMode="auto">
          <a:xfrm>
            <a:off x="3203848" y="5733256"/>
            <a:ext cx="877888" cy="1213572"/>
          </a:xfrm>
          <a:prstGeom prst="rect">
            <a:avLst/>
          </a:prstGeom>
          <a:noFill/>
          <a:ln w="9525">
            <a:noFill/>
            <a:miter lim="800000"/>
            <a:headEnd/>
            <a:tailEnd/>
          </a:ln>
        </p:spPr>
      </p:pic>
      <p:pic>
        <p:nvPicPr>
          <p:cNvPr id="14" name="Picture 18" descr="Picturehoacuc"/>
          <p:cNvPicPr>
            <a:picLocks noChangeAspect="1" noChangeArrowheads="1" noCrop="1"/>
          </p:cNvPicPr>
          <p:nvPr/>
        </p:nvPicPr>
        <p:blipFill>
          <a:blip r:embed="rId3"/>
          <a:srcRect/>
          <a:stretch>
            <a:fillRect/>
          </a:stretch>
        </p:blipFill>
        <p:spPr bwMode="auto">
          <a:xfrm>
            <a:off x="5724128" y="5733256"/>
            <a:ext cx="877888" cy="1213572"/>
          </a:xfrm>
          <a:prstGeom prst="rect">
            <a:avLst/>
          </a:prstGeom>
          <a:noFill/>
          <a:ln w="9525">
            <a:noFill/>
            <a:miter lim="800000"/>
            <a:headEnd/>
            <a:tailEnd/>
          </a:ln>
        </p:spPr>
      </p:pic>
      <p:pic>
        <p:nvPicPr>
          <p:cNvPr id="15" name="Picture 18" descr="Picturehoacuc"/>
          <p:cNvPicPr>
            <a:picLocks noChangeAspect="1" noChangeArrowheads="1" noCrop="1"/>
          </p:cNvPicPr>
          <p:nvPr/>
        </p:nvPicPr>
        <p:blipFill>
          <a:blip r:embed="rId3"/>
          <a:srcRect/>
          <a:stretch>
            <a:fillRect/>
          </a:stretch>
        </p:blipFill>
        <p:spPr bwMode="auto">
          <a:xfrm>
            <a:off x="8526540" y="5608017"/>
            <a:ext cx="877888" cy="1213572"/>
          </a:xfrm>
          <a:prstGeom prst="rect">
            <a:avLst/>
          </a:prstGeom>
          <a:noFill/>
          <a:ln w="9525">
            <a:noFill/>
            <a:miter lim="800000"/>
            <a:headEnd/>
            <a:tailEnd/>
          </a:ln>
        </p:spPr>
      </p:pic>
    </p:spTree>
    <p:extLst>
      <p:ext uri="{BB962C8B-B14F-4D97-AF65-F5344CB8AC3E}">
        <p14:creationId xmlns:p14="http://schemas.microsoft.com/office/powerpoint/2010/main" val="3511464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29600" cy="764704"/>
          </a:xfrm>
        </p:spPr>
        <p:txBody>
          <a:bodyPr>
            <a:noAutofit/>
          </a:bodyPr>
          <a:lstStyle/>
          <a:p>
            <a:r>
              <a:rPr lang="fr-FR" sz="2400" b="1" dirty="0" err="1">
                <a:solidFill>
                  <a:srgbClr val="FF0000"/>
                </a:solidFill>
                <a:latin typeface="Times New Roman" pitchFamily="18" charset="0"/>
                <a:cs typeface="Times New Roman" pitchFamily="18" charset="0"/>
              </a:rPr>
              <a:t>Bảng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khảo</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sát</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chất</a:t>
            </a:r>
            <a:r>
              <a:rPr lang="fr-FR" sz="2400" b="1" dirty="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lượng</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của</a:t>
            </a:r>
            <a:r>
              <a:rPr lang="fr-FR" sz="2400" b="1" dirty="0" smtClean="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trẻ</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trước</a:t>
            </a:r>
            <a:r>
              <a:rPr lang="fr-FR" sz="2400" b="1" dirty="0">
                <a:solidFill>
                  <a:srgbClr val="FF0000"/>
                </a:solidFill>
                <a:latin typeface="Times New Roman" pitchFamily="18" charset="0"/>
                <a:cs typeface="Times New Roman" pitchFamily="18" charset="0"/>
              </a:rPr>
              <a:t> khi </a:t>
            </a:r>
            <a:r>
              <a:rPr lang="fr-FR" sz="2400" b="1" dirty="0" err="1">
                <a:solidFill>
                  <a:srgbClr val="FF0000"/>
                </a:solidFill>
                <a:latin typeface="Times New Roman" pitchFamily="18" charset="0"/>
                <a:cs typeface="Times New Roman" pitchFamily="18" charset="0"/>
              </a:rPr>
              <a:t>áp</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dụng</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đề</a:t>
            </a:r>
            <a:r>
              <a:rPr lang="fr-FR" sz="2400" b="1" dirty="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tài</a:t>
            </a:r>
            <a:r>
              <a:rPr lang="fr-FR" sz="2400" b="1" dirty="0" smtClean="0">
                <a:solidFill>
                  <a:srgbClr val="FF0000"/>
                </a:solidFill>
                <a:latin typeface="Times New Roman" pitchFamily="18" charset="0"/>
                <a:cs typeface="Times New Roman" pitchFamily="18" charset="0"/>
              </a:rPr>
              <a:t/>
            </a:r>
            <a:br>
              <a:rPr lang="fr-FR" sz="2400" b="1" dirty="0" smtClean="0">
                <a:solidFill>
                  <a:srgbClr val="FF0000"/>
                </a:solidFill>
                <a:latin typeface="Times New Roman" pitchFamily="18" charset="0"/>
                <a:cs typeface="Times New Roman" pitchFamily="18" charset="0"/>
              </a:rPr>
            </a:br>
            <a:r>
              <a:rPr lang="fr-FR" sz="2400" b="1" dirty="0" smtClean="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vào</a:t>
            </a:r>
            <a:r>
              <a:rPr lang="fr-FR" sz="2400" b="1" dirty="0">
                <a:solidFill>
                  <a:srgbClr val="FF0000"/>
                </a:solidFill>
                <a:latin typeface="Times New Roman" pitchFamily="18" charset="0"/>
                <a:cs typeface="Times New Roman" pitchFamily="18" charset="0"/>
              </a:rPr>
              <a:t> </a:t>
            </a:r>
            <a:r>
              <a:rPr lang="fr-FR" sz="2400" b="1" dirty="0" err="1">
                <a:solidFill>
                  <a:srgbClr val="FF0000"/>
                </a:solidFill>
                <a:latin typeface="Times New Roman" pitchFamily="18" charset="0"/>
                <a:cs typeface="Times New Roman" pitchFamily="18" charset="0"/>
              </a:rPr>
              <a:t>tháng</a:t>
            </a:r>
            <a:r>
              <a:rPr lang="fr-FR" sz="2400" b="1" dirty="0">
                <a:solidFill>
                  <a:srgbClr val="FF0000"/>
                </a:solidFill>
                <a:latin typeface="Times New Roman" pitchFamily="18" charset="0"/>
                <a:cs typeface="Times New Roman" pitchFamily="18" charset="0"/>
              </a:rPr>
              <a:t> 9/2020</a:t>
            </a:r>
            <a:r>
              <a:rPr lang="en-US" sz="2400" dirty="0">
                <a:solidFill>
                  <a:srgbClr val="002060"/>
                </a:solidFill>
                <a:latin typeface="Times New Roman" pitchFamily="18" charset="0"/>
                <a:cs typeface="Times New Roman" pitchFamily="18" charset="0"/>
              </a:rPr>
              <a:t/>
            </a:r>
            <a:br>
              <a:rPr lang="en-US" sz="2400" dirty="0">
                <a:solidFill>
                  <a:srgbClr val="002060"/>
                </a:solidFill>
                <a:latin typeface="Times New Roman" pitchFamily="18" charset="0"/>
                <a:cs typeface="Times New Roman" pitchFamily="18" charset="0"/>
              </a:rPr>
            </a:br>
            <a:endParaRPr lang="en-US" sz="2400" dirty="0">
              <a:solidFill>
                <a:srgbClr val="00206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49407"/>
              </p:ext>
            </p:extLst>
          </p:nvPr>
        </p:nvGraphicFramePr>
        <p:xfrm>
          <a:off x="539552" y="836712"/>
          <a:ext cx="7992887" cy="5678984"/>
        </p:xfrm>
        <a:graphic>
          <a:graphicData uri="http://schemas.openxmlformats.org/drawingml/2006/table">
            <a:tbl>
              <a:tblPr firstRow="1" firstCol="1" bandRow="1">
                <a:tableStyleId>{5C22544A-7EE6-4342-B048-85BDC9FD1C3A}</a:tableStyleId>
              </a:tblPr>
              <a:tblGrid>
                <a:gridCol w="5760640"/>
                <a:gridCol w="1152128"/>
                <a:gridCol w="1080119"/>
              </a:tblGrid>
              <a:tr h="720080">
                <a:tc>
                  <a:txBody>
                    <a:bodyPr/>
                    <a:lstStyle/>
                    <a:p>
                      <a:pPr marL="0" marR="0" indent="457200" algn="ctr" fontAlgn="base">
                        <a:lnSpc>
                          <a:spcPct val="115000"/>
                        </a:lnSpc>
                        <a:spcBef>
                          <a:spcPts val="0"/>
                        </a:spcBef>
                        <a:spcAft>
                          <a:spcPts val="0"/>
                        </a:spcAft>
                      </a:pPr>
                      <a:r>
                        <a:rPr lang="en-US" sz="2000" dirty="0" err="1">
                          <a:solidFill>
                            <a:srgbClr val="FFC000"/>
                          </a:solidFill>
                          <a:effectLst/>
                          <a:latin typeface="Times New Roman" pitchFamily="18" charset="0"/>
                          <a:cs typeface="Times New Roman" pitchFamily="18" charset="0"/>
                        </a:rPr>
                        <a:t>Nội</a:t>
                      </a:r>
                      <a:r>
                        <a:rPr lang="en-US" sz="2000" dirty="0">
                          <a:solidFill>
                            <a:srgbClr val="FFC000"/>
                          </a:solidFill>
                          <a:effectLst/>
                          <a:latin typeface="Times New Roman" pitchFamily="18" charset="0"/>
                          <a:cs typeface="Times New Roman" pitchFamily="18" charset="0"/>
                        </a:rPr>
                        <a:t> dung</a:t>
                      </a:r>
                      <a:endParaRPr lang="en-US" sz="2000" dirty="0">
                        <a:solidFill>
                          <a:srgbClr val="FFC000"/>
                        </a:solidFill>
                        <a:effectLst/>
                        <a:latin typeface="Times New Roman" pitchFamily="18" charset="0"/>
                        <a:ea typeface="Calibri"/>
                        <a:cs typeface="Times New Roman" pitchFamily="18" charset="0"/>
                      </a:endParaRPr>
                    </a:p>
                  </a:txBody>
                  <a:tcPr marL="68580" marR="68580" marT="0" marB="0" anchor="b"/>
                </a:tc>
                <a:tc>
                  <a:txBody>
                    <a:bodyPr/>
                    <a:lstStyle/>
                    <a:p>
                      <a:pPr marL="0" marR="0" algn="ctr">
                        <a:lnSpc>
                          <a:spcPct val="115000"/>
                        </a:lnSpc>
                        <a:spcBef>
                          <a:spcPts val="0"/>
                        </a:spcBef>
                        <a:spcAft>
                          <a:spcPts val="0"/>
                        </a:spcAft>
                      </a:pPr>
                      <a:endParaRPr lang="en-US" sz="2000" dirty="0" smtClean="0">
                        <a:solidFill>
                          <a:srgbClr val="FFC000"/>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err="1" smtClean="0">
                          <a:solidFill>
                            <a:srgbClr val="FFC000"/>
                          </a:solidFill>
                          <a:effectLst/>
                          <a:latin typeface="Times New Roman" pitchFamily="18" charset="0"/>
                          <a:cs typeface="Times New Roman" pitchFamily="18" charset="0"/>
                        </a:rPr>
                        <a:t>Kết</a:t>
                      </a:r>
                      <a:r>
                        <a:rPr lang="en-US" sz="2000" dirty="0" smtClean="0">
                          <a:solidFill>
                            <a:srgbClr val="FFC000"/>
                          </a:solidFill>
                          <a:effectLst/>
                          <a:latin typeface="Times New Roman" pitchFamily="18" charset="0"/>
                          <a:cs typeface="Times New Roman" pitchFamily="18" charset="0"/>
                        </a:rPr>
                        <a:t> </a:t>
                      </a:r>
                      <a:r>
                        <a:rPr lang="en-US" sz="2000" dirty="0" err="1">
                          <a:solidFill>
                            <a:srgbClr val="FFC000"/>
                          </a:solidFill>
                          <a:effectLst/>
                          <a:latin typeface="Times New Roman" pitchFamily="18" charset="0"/>
                          <a:cs typeface="Times New Roman" pitchFamily="18" charset="0"/>
                        </a:rPr>
                        <a:t>quả</a:t>
                      </a:r>
                      <a:endParaRPr lang="en-US" sz="2000" dirty="0">
                        <a:solidFill>
                          <a:srgbClr val="FFC000"/>
                        </a:solidFill>
                        <a:effectLst/>
                        <a:latin typeface="Times New Roman" pitchFamily="18" charset="0"/>
                        <a:cs typeface="Times New Roman" pitchFamily="18" charset="0"/>
                      </a:endParaRPr>
                    </a:p>
                    <a:p>
                      <a:pPr marL="0" marR="0" algn="ctr" fontAlgn="base">
                        <a:lnSpc>
                          <a:spcPct val="115000"/>
                        </a:lnSpc>
                        <a:spcBef>
                          <a:spcPts val="0"/>
                        </a:spcBef>
                        <a:spcAft>
                          <a:spcPts val="0"/>
                        </a:spcAft>
                      </a:pPr>
                      <a:r>
                        <a:rPr lang="en-US" sz="2000" dirty="0" err="1">
                          <a:solidFill>
                            <a:srgbClr val="FFC000"/>
                          </a:solidFill>
                          <a:effectLst/>
                          <a:latin typeface="Times New Roman" pitchFamily="18" charset="0"/>
                          <a:cs typeface="Times New Roman" pitchFamily="18" charset="0"/>
                        </a:rPr>
                        <a:t>đạt</a:t>
                      </a:r>
                      <a:r>
                        <a:rPr lang="en-US" sz="2000" dirty="0">
                          <a:solidFill>
                            <a:srgbClr val="FFC000"/>
                          </a:solidFill>
                          <a:effectLst/>
                          <a:latin typeface="Times New Roman" pitchFamily="18" charset="0"/>
                          <a:cs typeface="Times New Roman" pitchFamily="18" charset="0"/>
                        </a:rPr>
                        <a:t> </a:t>
                      </a:r>
                      <a:r>
                        <a:rPr lang="en-US" sz="2000" dirty="0" err="1">
                          <a:solidFill>
                            <a:srgbClr val="FFC000"/>
                          </a:solidFill>
                          <a:effectLst/>
                          <a:latin typeface="Times New Roman" pitchFamily="18" charset="0"/>
                          <a:cs typeface="Times New Roman" pitchFamily="18" charset="0"/>
                        </a:rPr>
                        <a:t>được</a:t>
                      </a:r>
                      <a:endParaRPr lang="en-US" sz="2000" dirty="0">
                        <a:solidFill>
                          <a:srgbClr val="FFC000"/>
                        </a:solidFill>
                        <a:effectLst/>
                        <a:latin typeface="Times New Roman" pitchFamily="18" charset="0"/>
                        <a:ea typeface="Calibri"/>
                        <a:cs typeface="Times New Roman" pitchFamily="18" charset="0"/>
                      </a:endParaRPr>
                    </a:p>
                  </a:txBody>
                  <a:tcPr marL="0" marR="0" marT="0" marB="0"/>
                </a:tc>
                <a:tc>
                  <a:txBody>
                    <a:bodyPr/>
                    <a:lstStyle/>
                    <a:p>
                      <a:pPr marL="0" marR="0" indent="20955" algn="ctr" fontAlgn="base">
                        <a:lnSpc>
                          <a:spcPct val="115000"/>
                        </a:lnSpc>
                        <a:spcBef>
                          <a:spcPts val="0"/>
                        </a:spcBef>
                        <a:spcAft>
                          <a:spcPts val="0"/>
                        </a:spcAft>
                      </a:pPr>
                      <a:r>
                        <a:rPr lang="en-US" sz="2000" dirty="0" err="1">
                          <a:solidFill>
                            <a:srgbClr val="FFC000"/>
                          </a:solidFill>
                          <a:effectLst/>
                          <a:latin typeface="Times New Roman" pitchFamily="18" charset="0"/>
                          <a:cs typeface="Times New Roman" pitchFamily="18" charset="0"/>
                        </a:rPr>
                        <a:t>Tỉ</a:t>
                      </a:r>
                      <a:r>
                        <a:rPr lang="en-US" sz="2000" dirty="0">
                          <a:solidFill>
                            <a:srgbClr val="FFC000"/>
                          </a:solidFill>
                          <a:effectLst/>
                          <a:latin typeface="Times New Roman" pitchFamily="18" charset="0"/>
                          <a:cs typeface="Times New Roman" pitchFamily="18" charset="0"/>
                        </a:rPr>
                        <a:t> </a:t>
                      </a:r>
                      <a:r>
                        <a:rPr lang="en-US" sz="2000" dirty="0" err="1">
                          <a:solidFill>
                            <a:srgbClr val="FFC000"/>
                          </a:solidFill>
                          <a:effectLst/>
                          <a:latin typeface="Times New Roman" pitchFamily="18" charset="0"/>
                          <a:cs typeface="Times New Roman" pitchFamily="18" charset="0"/>
                        </a:rPr>
                        <a:t>lệ</a:t>
                      </a:r>
                      <a:endParaRPr lang="en-US" sz="2000" dirty="0">
                        <a:solidFill>
                          <a:srgbClr val="FFC000"/>
                        </a:solidFill>
                        <a:effectLst/>
                        <a:latin typeface="Times New Roman" pitchFamily="18" charset="0"/>
                        <a:ea typeface="Calibri"/>
                        <a:cs typeface="Times New Roman" pitchFamily="18" charset="0"/>
                      </a:endParaRPr>
                    </a:p>
                  </a:txBody>
                  <a:tcPr marL="68580" marR="68580" marT="0" marB="0" anchor="b"/>
                </a:tc>
              </a:tr>
              <a:tr h="945073">
                <a:tc>
                  <a:txBody>
                    <a:bodyPr/>
                    <a:lstStyle/>
                    <a:p>
                      <a:pPr marL="0" marR="0" fontAlgn="base">
                        <a:lnSpc>
                          <a:spcPct val="115000"/>
                        </a:lnSpc>
                        <a:spcBef>
                          <a:spcPts val="0"/>
                        </a:spcBef>
                        <a:spcAft>
                          <a:spcPts val="0"/>
                        </a:spcAft>
                      </a:pPr>
                      <a:r>
                        <a:rPr lang="vi-VN" sz="1800">
                          <a:solidFill>
                            <a:srgbClr val="000000"/>
                          </a:solidFill>
                          <a:effectLst/>
                          <a:latin typeface="Times New Roman" pitchFamily="18" charset="0"/>
                          <a:ea typeface="Calibri"/>
                          <a:cs typeface="Times New Roman" pitchFamily="18" charset="0"/>
                        </a:rPr>
                        <a:t>Chỉ số 113. </a:t>
                      </a:r>
                      <a:r>
                        <a:rPr lang="vi-VN" sz="1800" dirty="0">
                          <a:solidFill>
                            <a:srgbClr val="000000"/>
                          </a:solidFill>
                          <a:effectLst/>
                          <a:latin typeface="Times New Roman" pitchFamily="18" charset="0"/>
                          <a:ea typeface="Calibri"/>
                          <a:cs typeface="Times New Roman" pitchFamily="18" charset="0"/>
                        </a:rPr>
                        <a:t>Thích khám phá các sự vật, hiện tượng xung quanh.</a:t>
                      </a:r>
                      <a:endParaRPr lang="en-US" sz="1800" dirty="0">
                        <a:effectLst/>
                        <a:latin typeface="Times New Roman" pitchFamily="18" charset="0"/>
                        <a:ea typeface="Calibri"/>
                        <a:cs typeface="Times New Roman" pitchFamily="18" charset="0"/>
                      </a:endParaRPr>
                    </a:p>
                  </a:txBody>
                  <a:tcPr marL="68580" marR="68580" marT="0" marB="0" anchor="b"/>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algn="ctr" fontAlgn="base">
                        <a:lnSpc>
                          <a:spcPct val="115000"/>
                        </a:lnSpc>
                        <a:spcBef>
                          <a:spcPts val="0"/>
                        </a:spcBef>
                        <a:spcAft>
                          <a:spcPts val="0"/>
                        </a:spcAft>
                      </a:pPr>
                      <a:endParaRPr lang="en-US" sz="1800" dirty="0" smtClean="0">
                        <a:solidFill>
                          <a:schemeClr val="tx1"/>
                        </a:solidFill>
                        <a:effectLst/>
                        <a:latin typeface="Times New Roman" pitchFamily="18" charset="0"/>
                        <a:ea typeface="Calibri"/>
                        <a:cs typeface="Times New Roman" pitchFamily="18" charset="0"/>
                      </a:endParaRPr>
                    </a:p>
                    <a:p>
                      <a:pPr marL="0" marR="0" algn="ctr" fontAlgn="base">
                        <a:lnSpc>
                          <a:spcPct val="115000"/>
                        </a:lnSpc>
                        <a:spcBef>
                          <a:spcPts val="0"/>
                        </a:spcBef>
                        <a:spcAft>
                          <a:spcPts val="0"/>
                        </a:spcAft>
                      </a:pPr>
                      <a:endParaRPr lang="en-US" sz="1800" dirty="0" smtClean="0">
                        <a:solidFill>
                          <a:schemeClr val="tx1"/>
                        </a:solidFill>
                        <a:effectLst/>
                        <a:latin typeface="Times New Roman" pitchFamily="18" charset="0"/>
                        <a:ea typeface="Calibri"/>
                        <a:cs typeface="Times New Roman" pitchFamily="18" charset="0"/>
                      </a:endParaRPr>
                    </a:p>
                    <a:p>
                      <a:pPr marL="0" marR="0" algn="ctr" fontAlgn="base">
                        <a:lnSpc>
                          <a:spcPct val="115000"/>
                        </a:lnSpc>
                        <a:spcBef>
                          <a:spcPts val="0"/>
                        </a:spcBef>
                        <a:spcAft>
                          <a:spcPts val="0"/>
                        </a:spcAft>
                      </a:pPr>
                      <a:r>
                        <a:rPr lang="en-US" sz="1800" dirty="0" smtClean="0">
                          <a:solidFill>
                            <a:schemeClr val="tx1"/>
                          </a:solidFill>
                          <a:effectLst/>
                          <a:latin typeface="Times New Roman" pitchFamily="18" charset="0"/>
                          <a:ea typeface="Calibri"/>
                          <a:cs typeface="Times New Roman" pitchFamily="18" charset="0"/>
                        </a:rPr>
                        <a:t>18/28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0" marR="0" fontAlgn="base">
                        <a:lnSpc>
                          <a:spcPct val="115000"/>
                        </a:lnSpc>
                        <a:spcBef>
                          <a:spcPts val="0"/>
                        </a:spcBef>
                        <a:spcAft>
                          <a:spcPts val="0"/>
                        </a:spcAft>
                      </a:pPr>
                      <a:r>
                        <a:rPr lang="en-US" sz="1800" dirty="0" smtClean="0">
                          <a:solidFill>
                            <a:schemeClr val="tx1"/>
                          </a:solidFill>
                          <a:effectLst/>
                          <a:latin typeface="Times New Roman" pitchFamily="18" charset="0"/>
                          <a:ea typeface="Calibri"/>
                          <a:cs typeface="Times New Roman" pitchFamily="18" charset="0"/>
                        </a:rPr>
                        <a:t>     64</a:t>
                      </a:r>
                      <a:r>
                        <a:rPr lang="en-US" sz="1800" dirty="0">
                          <a:solidFill>
                            <a:schemeClr val="tx1"/>
                          </a:solidFill>
                          <a:effectLst/>
                          <a:latin typeface="Times New Roman" pitchFamily="18" charset="0"/>
                          <a:ea typeface="Calibri"/>
                          <a:cs typeface="Times New Roman" pitchFamily="18" charset="0"/>
                        </a:rPr>
                        <a:t>%</a:t>
                      </a:r>
                    </a:p>
                  </a:txBody>
                  <a:tcPr marL="68580" marR="68580" marT="0" marB="0" anchor="b"/>
                </a:tc>
              </a:tr>
              <a:tr h="738018">
                <a:tc>
                  <a:txBody>
                    <a:bodyPr/>
                    <a:lstStyle/>
                    <a:p>
                      <a:pPr marL="0" marR="0">
                        <a:lnSpc>
                          <a:spcPct val="115000"/>
                        </a:lnSpc>
                        <a:spcBef>
                          <a:spcPts val="0"/>
                        </a:spcBef>
                        <a:spcAft>
                          <a:spcPts val="0"/>
                        </a:spcAft>
                      </a:pPr>
                      <a:r>
                        <a:rPr lang="fr-FR" sz="1800">
                          <a:solidFill>
                            <a:srgbClr val="000000"/>
                          </a:solidFill>
                          <a:effectLst/>
                          <a:latin typeface="Times New Roman" pitchFamily="18" charset="0"/>
                          <a:ea typeface="Calibri"/>
                          <a:cs typeface="Times New Roman" pitchFamily="18" charset="0"/>
                        </a:rPr>
                        <a:t>Trẻ nắm được kiến thức, kĩ năng, thái độ</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14/28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50%</a:t>
                      </a:r>
                    </a:p>
                  </a:txBody>
                  <a:tcPr marL="68580" marR="68580" marT="0" marB="0" anchor="b"/>
                </a:tc>
              </a:tr>
              <a:tr h="648072">
                <a:tc>
                  <a:txBody>
                    <a:bodyPr/>
                    <a:lstStyle/>
                    <a:p>
                      <a:pPr marL="0" marR="0">
                        <a:lnSpc>
                          <a:spcPct val="115000"/>
                        </a:lnSpc>
                        <a:spcBef>
                          <a:spcPts val="0"/>
                        </a:spcBef>
                        <a:spcAft>
                          <a:spcPts val="0"/>
                        </a:spcAft>
                      </a:pPr>
                      <a:r>
                        <a:rPr lang="fr-FR" sz="1800">
                          <a:solidFill>
                            <a:srgbClr val="000000"/>
                          </a:solidFill>
                          <a:effectLst/>
                          <a:latin typeface="Times New Roman" pitchFamily="18" charset="0"/>
                          <a:ea typeface="Calibri"/>
                          <a:cs typeface="Times New Roman" pitchFamily="18" charset="0"/>
                        </a:rPr>
                        <a:t>Trẻ không tự tin, thụ động khi tham gia hoạt động khám phá</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18/28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64%</a:t>
                      </a:r>
                    </a:p>
                  </a:txBody>
                  <a:tcPr marL="68580" marR="68580" marT="0" marB="0" anchor="b"/>
                </a:tc>
              </a:tr>
              <a:tr h="627026">
                <a:tc>
                  <a:txBody>
                    <a:bodyPr/>
                    <a:lstStyle/>
                    <a:p>
                      <a:pPr marL="0" marR="0">
                        <a:lnSpc>
                          <a:spcPct val="115000"/>
                        </a:lnSpc>
                        <a:spcBef>
                          <a:spcPts val="0"/>
                        </a:spcBef>
                        <a:spcAft>
                          <a:spcPts val="0"/>
                        </a:spcAft>
                      </a:pPr>
                      <a:r>
                        <a:rPr lang="fr-FR" sz="1800">
                          <a:solidFill>
                            <a:srgbClr val="000000"/>
                          </a:solidFill>
                          <a:effectLst/>
                          <a:latin typeface="Times New Roman" pitchFamily="18" charset="0"/>
                          <a:ea typeface="Calibri"/>
                          <a:cs typeface="Times New Roman" pitchFamily="18" charset="0"/>
                        </a:rPr>
                        <a:t>Trẻ tích cực, hào hứng khi tham gia hoạt động khám phá</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10/28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20955" marR="0" algn="ctr" fontAlgn="base">
                        <a:lnSpc>
                          <a:spcPct val="115000"/>
                        </a:lnSpc>
                        <a:spcBef>
                          <a:spcPts val="0"/>
                        </a:spcBef>
                        <a:spcAft>
                          <a:spcPts val="0"/>
                        </a:spcAft>
                        <a:tabLst>
                          <a:tab pos="201295" algn="l"/>
                        </a:tabLst>
                      </a:pPr>
                      <a:r>
                        <a:rPr lang="en-US" sz="1800" dirty="0">
                          <a:solidFill>
                            <a:schemeClr val="tx1"/>
                          </a:solidFill>
                          <a:effectLst/>
                          <a:latin typeface="Times New Roman" pitchFamily="18" charset="0"/>
                          <a:ea typeface="Calibri"/>
                          <a:cs typeface="Times New Roman" pitchFamily="18" charset="0"/>
                        </a:rPr>
                        <a:t>36%</a:t>
                      </a:r>
                    </a:p>
                  </a:txBody>
                  <a:tcPr marL="68580" marR="68580" marT="0" marB="0" anchor="b"/>
                </a:tc>
              </a:tr>
              <a:tr h="526404">
                <a:tc>
                  <a:txBody>
                    <a:bodyPr/>
                    <a:lstStyle/>
                    <a:p>
                      <a:pPr marL="0" marR="0">
                        <a:lnSpc>
                          <a:spcPct val="115000"/>
                        </a:lnSpc>
                        <a:spcBef>
                          <a:spcPts val="0"/>
                        </a:spcBef>
                        <a:spcAft>
                          <a:spcPts val="0"/>
                        </a:spcAft>
                      </a:pPr>
                      <a:r>
                        <a:rPr lang="fr-FR" sz="1800">
                          <a:solidFill>
                            <a:srgbClr val="000000"/>
                          </a:solidFill>
                          <a:effectLst/>
                          <a:latin typeface="Times New Roman" pitchFamily="18" charset="0"/>
                          <a:ea typeface="Calibri"/>
                          <a:cs typeface="Times New Roman" pitchFamily="18" charset="0"/>
                        </a:rPr>
                        <a:t>Trẻ không hứng thú tương tác với đồ dùng trực quan</a:t>
                      </a:r>
                      <a:endParaRPr lang="en-US" sz="1800">
                        <a:effectLst/>
                        <a:latin typeface="Times New Roman" pitchFamily="18" charset="0"/>
                        <a:ea typeface="Calibri"/>
                        <a:cs typeface="Times New Roman" pitchFamily="18" charset="0"/>
                      </a:endParaRPr>
                    </a:p>
                  </a:txBody>
                  <a:tcPr marL="68580" marR="6858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14/28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50%</a:t>
                      </a:r>
                    </a:p>
                  </a:txBody>
                  <a:tcPr marL="68580" marR="68580" marT="0" marB="0" anchor="b"/>
                </a:tc>
              </a:tr>
              <a:tr h="717590">
                <a:tc>
                  <a:txBody>
                    <a:bodyPr/>
                    <a:lstStyle/>
                    <a:p>
                      <a:pPr marL="0" marR="0">
                        <a:lnSpc>
                          <a:spcPct val="115000"/>
                        </a:lnSpc>
                        <a:spcBef>
                          <a:spcPts val="0"/>
                        </a:spcBef>
                        <a:spcAft>
                          <a:spcPts val="0"/>
                        </a:spcAft>
                      </a:pPr>
                      <a:r>
                        <a:rPr lang="fr-FR" sz="1800" dirty="0" err="1">
                          <a:solidFill>
                            <a:srgbClr val="000000"/>
                          </a:solidFill>
                          <a:effectLst/>
                          <a:latin typeface="Times New Roman" pitchFamily="18" charset="0"/>
                          <a:ea typeface="Calibri"/>
                          <a:cs typeface="Times New Roman" pitchFamily="18" charset="0"/>
                        </a:rPr>
                        <a:t>Vốn</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hiểu</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biết</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của</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trẻ</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về</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thế</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giới</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xung</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quanh</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còn</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hạn</a:t>
                      </a:r>
                      <a:r>
                        <a:rPr lang="fr-FR" sz="1800" dirty="0">
                          <a:solidFill>
                            <a:srgbClr val="000000"/>
                          </a:solidFill>
                          <a:effectLst/>
                          <a:latin typeface="Times New Roman" pitchFamily="18" charset="0"/>
                          <a:ea typeface="Calibri"/>
                          <a:cs typeface="Times New Roman" pitchFamily="18" charset="0"/>
                        </a:rPr>
                        <a:t> </a:t>
                      </a:r>
                      <a:r>
                        <a:rPr lang="fr-FR" sz="1800" dirty="0" err="1">
                          <a:solidFill>
                            <a:srgbClr val="000000"/>
                          </a:solidFill>
                          <a:effectLst/>
                          <a:latin typeface="Times New Roman" pitchFamily="18" charset="0"/>
                          <a:ea typeface="Calibri"/>
                          <a:cs typeface="Times New Roman" pitchFamily="18" charset="0"/>
                        </a:rPr>
                        <a:t>chế</a:t>
                      </a:r>
                      <a:r>
                        <a:rPr lang="fr-FR" sz="1800" dirty="0">
                          <a:solidFill>
                            <a:srgbClr val="000000"/>
                          </a:solidFill>
                          <a:effectLst/>
                          <a:latin typeface="Times New Roman" pitchFamily="18" charset="0"/>
                          <a:ea typeface="Calibri"/>
                          <a:cs typeface="Times New Roman" pitchFamily="18" charset="0"/>
                        </a:rPr>
                        <a:t> </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 </a:t>
                      </a:r>
                    </a:p>
                    <a:p>
                      <a:pPr marL="0" marR="0" fontAlgn="base">
                        <a:lnSpc>
                          <a:spcPct val="115000"/>
                        </a:lnSpc>
                        <a:spcBef>
                          <a:spcPts val="0"/>
                        </a:spcBef>
                        <a:spcAft>
                          <a:spcPts val="0"/>
                        </a:spcAft>
                      </a:pPr>
                      <a:r>
                        <a:rPr lang="en-US" sz="1800" baseline="0" dirty="0" smtClean="0">
                          <a:solidFill>
                            <a:schemeClr val="tx1"/>
                          </a:solidFill>
                          <a:effectLst/>
                          <a:latin typeface="Times New Roman" pitchFamily="18" charset="0"/>
                          <a:ea typeface="Calibri"/>
                          <a:cs typeface="Times New Roman" pitchFamily="18" charset="0"/>
                        </a:rPr>
                        <a:t> </a:t>
                      </a:r>
                      <a:r>
                        <a:rPr lang="en-US" sz="1800" dirty="0" smtClean="0">
                          <a:solidFill>
                            <a:schemeClr val="tx1"/>
                          </a:solidFill>
                          <a:effectLst/>
                          <a:latin typeface="Times New Roman" pitchFamily="18" charset="0"/>
                          <a:ea typeface="Calibri"/>
                          <a:cs typeface="Times New Roman" pitchFamily="18" charset="0"/>
                        </a:rPr>
                        <a:t>  16/28 </a:t>
                      </a:r>
                      <a:r>
                        <a:rPr lang="en-US" sz="1800" dirty="0" err="1">
                          <a:solidFill>
                            <a:schemeClr val="tx1"/>
                          </a:solidFill>
                          <a:effectLst/>
                          <a:latin typeface="Times New Roman" pitchFamily="18" charset="0"/>
                          <a:ea typeface="Calibri"/>
                          <a:cs typeface="Times New Roman" pitchFamily="18" charset="0"/>
                        </a:rPr>
                        <a:t>trẻ</a:t>
                      </a:r>
                      <a:endParaRPr lang="en-US" sz="1800" dirty="0">
                        <a:solidFill>
                          <a:schemeClr val="tx1"/>
                        </a:solidFill>
                        <a:effectLst/>
                        <a:latin typeface="Times New Roman" pitchFamily="18" charset="0"/>
                        <a:ea typeface="Calibri"/>
                        <a:cs typeface="Times New Roman" pitchFamily="18" charset="0"/>
                      </a:endParaRPr>
                    </a:p>
                  </a:txBody>
                  <a:tcPr marL="0" marR="0" marT="0" marB="0"/>
                </a:tc>
                <a:tc>
                  <a:txBody>
                    <a:bodyPr/>
                    <a:lstStyle/>
                    <a:p>
                      <a:pPr marL="0" marR="0" algn="ctr" fontAlgn="base">
                        <a:lnSpc>
                          <a:spcPct val="115000"/>
                        </a:lnSpc>
                        <a:spcBef>
                          <a:spcPts val="0"/>
                        </a:spcBef>
                        <a:spcAft>
                          <a:spcPts val="0"/>
                        </a:spcAft>
                      </a:pPr>
                      <a:r>
                        <a:rPr lang="en-US" sz="1800" dirty="0">
                          <a:solidFill>
                            <a:schemeClr val="tx1"/>
                          </a:solidFill>
                          <a:effectLst/>
                          <a:latin typeface="Times New Roman" pitchFamily="18" charset="0"/>
                          <a:ea typeface="Calibri"/>
                          <a:cs typeface="Times New Roman" pitchFamily="18" charset="0"/>
                        </a:rPr>
                        <a:t>57%</a:t>
                      </a:r>
                    </a:p>
                  </a:txBody>
                  <a:tcPr marL="68580" marR="68580" marT="0" marB="0" anchor="b"/>
                </a:tc>
              </a:tr>
            </a:tbl>
          </a:graphicData>
        </a:graphic>
      </p:graphicFrame>
    </p:spTree>
    <p:extLst>
      <p:ext uri="{BB962C8B-B14F-4D97-AF65-F5344CB8AC3E}">
        <p14:creationId xmlns:p14="http://schemas.microsoft.com/office/powerpoint/2010/main" val="1352306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6" y="-72008"/>
            <a:ext cx="9144000" cy="6858000"/>
          </a:xfrm>
          <a:prstGeom prst="rect">
            <a:avLst/>
          </a:prstGeom>
        </p:spPr>
      </p:pic>
      <p:sp>
        <p:nvSpPr>
          <p:cNvPr id="5" name="TextBox 4"/>
          <p:cNvSpPr txBox="1"/>
          <p:nvPr/>
        </p:nvSpPr>
        <p:spPr>
          <a:xfrm>
            <a:off x="1115616" y="1196752"/>
            <a:ext cx="6624736" cy="400110"/>
          </a:xfrm>
          <a:prstGeom prst="rect">
            <a:avLst/>
          </a:prstGeom>
          <a:noFill/>
        </p:spPr>
        <p:txBody>
          <a:bodyPr wrap="square" rtlCol="0">
            <a:spAutoFit/>
          </a:bodyPr>
          <a:lstStyle/>
          <a:p>
            <a:endParaRPr lang="en-US" sz="2000" dirty="0">
              <a:latin typeface="Times New Roman" pitchFamily="18" charset="0"/>
              <a:cs typeface="Times New Roman" pitchFamily="18" charset="0"/>
            </a:endParaRPr>
          </a:p>
        </p:txBody>
      </p:sp>
      <p:sp>
        <p:nvSpPr>
          <p:cNvPr id="2" name="8-Point Star 1"/>
          <p:cNvSpPr/>
          <p:nvPr/>
        </p:nvSpPr>
        <p:spPr>
          <a:xfrm>
            <a:off x="123661" y="1340163"/>
            <a:ext cx="844251" cy="831905"/>
          </a:xfrm>
          <a:prstGeom prst="star8">
            <a:avLst>
              <a:gd name="adj" fmla="val 2772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itchFamily="18" charset="0"/>
                <a:cs typeface="Times New Roman" pitchFamily="18" charset="0"/>
              </a:rPr>
              <a:t>1</a:t>
            </a:r>
            <a:endParaRPr lang="en-US" sz="2000" b="1" dirty="0">
              <a:solidFill>
                <a:srgbClr val="FF0000"/>
              </a:solidFill>
              <a:latin typeface="Times New Roman" pitchFamily="18" charset="0"/>
              <a:cs typeface="Times New Roman" pitchFamily="18" charset="0"/>
            </a:endParaRPr>
          </a:p>
        </p:txBody>
      </p:sp>
      <p:sp>
        <p:nvSpPr>
          <p:cNvPr id="3" name="Rounded Rectangle 2"/>
          <p:cNvSpPr/>
          <p:nvPr/>
        </p:nvSpPr>
        <p:spPr>
          <a:xfrm>
            <a:off x="1079612" y="1389272"/>
            <a:ext cx="7524836" cy="7827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itchFamily="18" charset="0"/>
                <a:cs typeface="Times New Roman" pitchFamily="18" charset="0"/>
              </a:rPr>
              <a:t>Chuẩn</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bị</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tốt</a:t>
            </a:r>
            <a:r>
              <a:rPr lang="en-US" sz="2400" b="1" i="1" dirty="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các</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điều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kiện</a:t>
            </a:r>
            <a:r>
              <a:rPr lang="en-US" sz="2400" b="1" i="1" dirty="0">
                <a:solidFill>
                  <a:schemeClr val="tx1"/>
                </a:solidFill>
                <a:latin typeface="Times New Roman" pitchFamily="18" charset="0"/>
                <a:cs typeface="Times New Roman" pitchFamily="18" charset="0"/>
              </a:rPr>
              <a:t> </a:t>
            </a:r>
            <a:endParaRPr lang="en-US" sz="2400" b="1" i="1" dirty="0" smtClean="0">
              <a:solidFill>
                <a:schemeClr val="tx1"/>
              </a:solidFill>
              <a:latin typeface="Times New Roman" pitchFamily="18" charset="0"/>
              <a:cs typeface="Times New Roman" pitchFamily="18" charset="0"/>
            </a:endParaRPr>
          </a:p>
          <a:p>
            <a:pPr algn="ctr"/>
            <a:r>
              <a:rPr lang="en-US" sz="2400" b="1" i="1" dirty="0" err="1" smtClean="0">
                <a:solidFill>
                  <a:schemeClr val="tx1"/>
                </a:solidFill>
                <a:latin typeface="Times New Roman" pitchFamily="18" charset="0"/>
                <a:cs typeface="Times New Roman" pitchFamily="18" charset="0"/>
              </a:rPr>
              <a:t>cho</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trẻ</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hoạt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động</a:t>
            </a:r>
            <a:r>
              <a:rPr lang="en-US" sz="2400" b="1" i="1" dirty="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thực</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hành</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trải</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nghiệm</a:t>
            </a:r>
            <a:endParaRPr lang="en-US" sz="2400" dirty="0">
              <a:solidFill>
                <a:schemeClr val="tx1"/>
              </a:solidFill>
              <a:latin typeface="Times New Roman" pitchFamily="18" charset="0"/>
              <a:cs typeface="Times New Roman" pitchFamily="18" charset="0"/>
            </a:endParaRPr>
          </a:p>
        </p:txBody>
      </p:sp>
      <p:sp>
        <p:nvSpPr>
          <p:cNvPr id="8" name="8-Point Star 7"/>
          <p:cNvSpPr/>
          <p:nvPr/>
        </p:nvSpPr>
        <p:spPr>
          <a:xfrm>
            <a:off x="123661" y="2852936"/>
            <a:ext cx="865713" cy="752876"/>
          </a:xfrm>
          <a:prstGeom prst="star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itchFamily="18" charset="0"/>
                <a:cs typeface="Times New Roman" pitchFamily="18" charset="0"/>
              </a:rPr>
              <a:t>2</a:t>
            </a:r>
            <a:endParaRPr lang="en-US" sz="2000" b="1" dirty="0">
              <a:solidFill>
                <a:srgbClr val="FF0000"/>
              </a:solidFill>
              <a:latin typeface="Times New Roman" pitchFamily="18" charset="0"/>
              <a:cs typeface="Times New Roman" pitchFamily="18" charset="0"/>
            </a:endParaRPr>
          </a:p>
        </p:txBody>
      </p:sp>
      <p:sp>
        <p:nvSpPr>
          <p:cNvPr id="9" name="Rounded Rectangle 8"/>
          <p:cNvSpPr/>
          <p:nvPr/>
        </p:nvSpPr>
        <p:spPr>
          <a:xfrm>
            <a:off x="1147853" y="2709569"/>
            <a:ext cx="7488832" cy="864096"/>
          </a:xfrm>
          <a:prstGeom prst="round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itchFamily="18" charset="0"/>
                <a:cs typeface="Times New Roman" pitchFamily="18" charset="0"/>
              </a:rPr>
              <a:t>Ứng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dụng</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các</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thí</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nghiệm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khám</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phá</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khoa</a:t>
            </a:r>
            <a:r>
              <a:rPr lang="en-US" sz="2400" b="1" i="1" dirty="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học</a:t>
            </a:r>
            <a:endParaRPr lang="en-US" sz="2400" b="1" i="1" dirty="0" smtClean="0">
              <a:solidFill>
                <a:schemeClr val="tx1"/>
              </a:solidFill>
              <a:latin typeface="Times New Roman" pitchFamily="18" charset="0"/>
              <a:cs typeface="Times New Roman" pitchFamily="18" charset="0"/>
            </a:endParaRPr>
          </a:p>
          <a:p>
            <a:pPr algn="ct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vào</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các</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hoạt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động</a:t>
            </a:r>
            <a:endParaRPr lang="en-US" sz="2400" dirty="0">
              <a:solidFill>
                <a:schemeClr val="tx1"/>
              </a:solidFill>
              <a:latin typeface="Times New Roman" pitchFamily="18" charset="0"/>
              <a:cs typeface="Times New Roman" pitchFamily="18" charset="0"/>
            </a:endParaRPr>
          </a:p>
        </p:txBody>
      </p:sp>
      <p:sp>
        <p:nvSpPr>
          <p:cNvPr id="10" name="8-Point Star 9"/>
          <p:cNvSpPr/>
          <p:nvPr/>
        </p:nvSpPr>
        <p:spPr>
          <a:xfrm>
            <a:off x="89274" y="4023161"/>
            <a:ext cx="900100" cy="727780"/>
          </a:xfrm>
          <a:prstGeom prst="star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Times New Roman" pitchFamily="18" charset="0"/>
                <a:cs typeface="Times New Roman" pitchFamily="18" charset="0"/>
              </a:rPr>
              <a:t>3</a:t>
            </a:r>
            <a:endParaRPr lang="en-US" sz="2000" b="1" dirty="0">
              <a:solidFill>
                <a:srgbClr val="FF0000"/>
              </a:solidFill>
              <a:latin typeface="Times New Roman" pitchFamily="18" charset="0"/>
              <a:cs typeface="Times New Roman" pitchFamily="18" charset="0"/>
            </a:endParaRPr>
          </a:p>
        </p:txBody>
      </p:sp>
      <p:sp>
        <p:nvSpPr>
          <p:cNvPr id="11" name="Rounded Rectangle 10"/>
          <p:cNvSpPr/>
          <p:nvPr/>
        </p:nvSpPr>
        <p:spPr>
          <a:xfrm>
            <a:off x="1147853" y="4055966"/>
            <a:ext cx="7506834" cy="7277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chemeClr val="tx1"/>
                </a:solidFill>
                <a:latin typeface="Times New Roman" pitchFamily="18" charset="0"/>
                <a:cs typeface="Times New Roman" pitchFamily="18" charset="0"/>
              </a:rPr>
              <a:t>Kết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hợp</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với</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phụ</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huynh</a:t>
            </a:r>
            <a:endParaRPr lang="en-US" sz="2400" dirty="0">
              <a:solidFill>
                <a:schemeClr val="tx1"/>
              </a:solidFill>
              <a:latin typeface="Times New Roman" pitchFamily="18" charset="0"/>
              <a:cs typeface="Times New Roman" pitchFamily="18" charset="0"/>
            </a:endParaRPr>
          </a:p>
        </p:txBody>
      </p:sp>
      <p:sp>
        <p:nvSpPr>
          <p:cNvPr id="19" name="Rounded Rectangle 18"/>
          <p:cNvSpPr/>
          <p:nvPr/>
        </p:nvSpPr>
        <p:spPr>
          <a:xfrm>
            <a:off x="1308620" y="173793"/>
            <a:ext cx="7128792"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defRPr/>
            </a:pPr>
            <a:r>
              <a:rPr lang="en-US" sz="2400" b="1" dirty="0" err="1" smtClean="0">
                <a:solidFill>
                  <a:srgbClr val="FFFF00"/>
                </a:solidFill>
                <a:latin typeface="Times New Roman" pitchFamily="18" charset="0"/>
                <a:cs typeface="Times New Roman" pitchFamily="18" charset="0"/>
              </a:rPr>
              <a:t>Biện</a:t>
            </a:r>
            <a:r>
              <a:rPr lang="en-US" sz="2400" b="1" dirty="0" smtClean="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pháp</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giúp</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trẻ</a:t>
            </a:r>
            <a:r>
              <a:rPr lang="en-US" sz="2400" b="1" dirty="0">
                <a:solidFill>
                  <a:srgbClr val="FFFF00"/>
                </a:solidFill>
                <a:latin typeface="Times New Roman" pitchFamily="18" charset="0"/>
                <a:cs typeface="Times New Roman" pitchFamily="18" charset="0"/>
              </a:rPr>
              <a:t> 5- 6 </a:t>
            </a:r>
            <a:r>
              <a:rPr lang="en-US" sz="2400" b="1" dirty="0" err="1">
                <a:solidFill>
                  <a:srgbClr val="FFFF00"/>
                </a:solidFill>
                <a:latin typeface="Times New Roman" pitchFamily="18" charset="0"/>
                <a:cs typeface="Times New Roman" pitchFamily="18" charset="0"/>
              </a:rPr>
              <a:t>tuổi</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hứng</a:t>
            </a:r>
            <a:r>
              <a:rPr lang="en-US" sz="2400" b="1" dirty="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thú</a:t>
            </a:r>
            <a:endParaRPr lang="en-US" sz="2400" b="1" dirty="0" smtClean="0">
              <a:solidFill>
                <a:srgbClr val="FFFF00"/>
              </a:solidFill>
              <a:latin typeface="Times New Roman" pitchFamily="18" charset="0"/>
              <a:cs typeface="Times New Roman" pitchFamily="18" charset="0"/>
            </a:endParaRPr>
          </a:p>
          <a:p>
            <a:pPr algn="ctr">
              <a:spcBef>
                <a:spcPts val="600"/>
              </a:spcBef>
              <a:defRPr/>
            </a:pPr>
            <a:r>
              <a:rPr lang="en-US" sz="2400" b="1" dirty="0" smtClean="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làm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quen</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hoạt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động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khám</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phá</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khoa</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học</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9879763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457200" algn="just">
              <a:buNone/>
            </a:pP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Rounded Rectangle 5"/>
          <p:cNvSpPr/>
          <p:nvPr/>
        </p:nvSpPr>
        <p:spPr>
          <a:xfrm>
            <a:off x="827584" y="332656"/>
            <a:ext cx="7524836" cy="7827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itchFamily="18" charset="0"/>
                <a:cs typeface="Times New Roman" pitchFamily="18" charset="0"/>
              </a:rPr>
              <a:t>Giải</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pháp</a:t>
            </a:r>
            <a:r>
              <a:rPr lang="en-US" sz="2400" b="1" i="1" dirty="0" smtClean="0">
                <a:solidFill>
                  <a:schemeClr val="tx1"/>
                </a:solidFill>
                <a:latin typeface="Times New Roman" pitchFamily="18" charset="0"/>
                <a:cs typeface="Times New Roman" pitchFamily="18" charset="0"/>
              </a:rPr>
              <a:t> 1: </a:t>
            </a:r>
            <a:r>
              <a:rPr lang="en-US" sz="2400" b="1" i="1" dirty="0" err="1" smtClean="0">
                <a:solidFill>
                  <a:schemeClr val="tx1"/>
                </a:solidFill>
                <a:latin typeface="Times New Roman" pitchFamily="18" charset="0"/>
                <a:cs typeface="Times New Roman" pitchFamily="18" charset="0"/>
              </a:rPr>
              <a:t>Chuẩn</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bị</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tốt</a:t>
            </a:r>
            <a:r>
              <a:rPr lang="en-US" sz="2400" b="1" i="1" dirty="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các</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điều</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kiện</a:t>
            </a:r>
            <a:r>
              <a:rPr lang="en-US" sz="2400" b="1" i="1" dirty="0">
                <a:solidFill>
                  <a:schemeClr val="tx1"/>
                </a:solidFill>
                <a:latin typeface="Times New Roman" pitchFamily="18" charset="0"/>
                <a:cs typeface="Times New Roman" pitchFamily="18" charset="0"/>
              </a:rPr>
              <a:t> </a:t>
            </a:r>
            <a:endParaRPr lang="en-US" sz="2400" b="1" i="1" dirty="0" smtClean="0">
              <a:solidFill>
                <a:schemeClr val="tx1"/>
              </a:solidFill>
              <a:latin typeface="Times New Roman" pitchFamily="18" charset="0"/>
              <a:cs typeface="Times New Roman" pitchFamily="18" charset="0"/>
            </a:endParaRPr>
          </a:p>
          <a:p>
            <a:pPr algn="ctr"/>
            <a:r>
              <a:rPr lang="en-US" sz="2400" b="1" i="1" dirty="0" err="1" smtClean="0">
                <a:solidFill>
                  <a:schemeClr val="tx1"/>
                </a:solidFill>
                <a:latin typeface="Times New Roman" pitchFamily="18" charset="0"/>
                <a:cs typeface="Times New Roman" pitchFamily="18" charset="0"/>
              </a:rPr>
              <a:t>cho</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trẻ</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hoạt</a:t>
            </a:r>
            <a:r>
              <a:rPr lang="en-US" sz="2400" b="1" i="1" dirty="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động</a:t>
            </a:r>
            <a:r>
              <a:rPr lang="en-US" sz="2400" b="1" i="1" dirty="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thực</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hành</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trải</a:t>
            </a:r>
            <a:r>
              <a:rPr lang="en-US" sz="2400" b="1" i="1" dirty="0" smtClean="0">
                <a:solidFill>
                  <a:schemeClr val="tx1"/>
                </a:solidFill>
                <a:latin typeface="Times New Roman" pitchFamily="18" charset="0"/>
                <a:cs typeface="Times New Roman" pitchFamily="18" charset="0"/>
              </a:rPr>
              <a:t> </a:t>
            </a:r>
            <a:r>
              <a:rPr lang="en-US" sz="2400" b="1" i="1" dirty="0" err="1">
                <a:solidFill>
                  <a:schemeClr val="tx1"/>
                </a:solidFill>
                <a:latin typeface="Times New Roman" pitchFamily="18" charset="0"/>
                <a:cs typeface="Times New Roman" pitchFamily="18" charset="0"/>
              </a:rPr>
              <a:t>nghiệm</a:t>
            </a:r>
            <a:endParaRPr lang="en-US" sz="2400" dirty="0">
              <a:solidFill>
                <a:schemeClr val="tx1"/>
              </a:solidFill>
              <a:latin typeface="Times New Roman" pitchFamily="18" charset="0"/>
              <a:cs typeface="Times New Roman" pitchFamily="18" charset="0"/>
            </a:endParaRPr>
          </a:p>
        </p:txBody>
      </p:sp>
      <p:sp>
        <p:nvSpPr>
          <p:cNvPr id="7" name="Rectangle 6"/>
          <p:cNvSpPr/>
          <p:nvPr/>
        </p:nvSpPr>
        <p:spPr>
          <a:xfrm>
            <a:off x="823000" y="1340768"/>
            <a:ext cx="7709440" cy="4708981"/>
          </a:xfrm>
          <a:prstGeom prst="rect">
            <a:avLst/>
          </a:prstGeom>
        </p:spPr>
        <p:txBody>
          <a:bodyPr wrap="square">
            <a:spAutoFit/>
          </a:bodyPr>
          <a:lstStyle/>
          <a:p>
            <a:pPr indent="457200" algn="just"/>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mầm</a:t>
            </a:r>
            <a:r>
              <a:rPr lang="en-US" sz="2000" dirty="0">
                <a:solidFill>
                  <a:srgbClr val="FF0000"/>
                </a:solidFill>
                <a:latin typeface="Times New Roman" pitchFamily="18" charset="0"/>
                <a:cs typeface="Times New Roman" pitchFamily="18" charset="0"/>
              </a:rPr>
              <a:t> non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lứa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tuổi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hiếu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thích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khám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tìm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tòi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thích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dùng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cả</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quan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tìm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hiểu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như</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nhìn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sờ</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ngửi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nắn</a:t>
            </a:r>
            <a:r>
              <a:rPr lang="en-US" sz="2000" dirty="0">
                <a:solidFill>
                  <a:srgbClr val="FF0000"/>
                </a:solidFill>
                <a:latin typeface="Times New Roman" pitchFamily="18" charset="0"/>
                <a:cs typeface="Times New Roman" pitchFamily="18" charset="0"/>
              </a:rPr>
              <a:t>…</a:t>
            </a:r>
            <a:r>
              <a:rPr lang="en-US" sz="2000" dirty="0" err="1">
                <a:solidFill>
                  <a:srgbClr val="FF0000"/>
                </a:solidFill>
                <a:latin typeface="Times New Roman" pitchFamily="18" charset="0"/>
                <a:cs typeface="Times New Roman" pitchFamily="18" charset="0"/>
              </a:rPr>
              <a:t>Vì</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những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giáo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mang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lại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hiệu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quả</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đối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hoạt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khám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phương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trải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nghiệm</a:t>
            </a:r>
            <a:r>
              <a:rPr lang="en-US" sz="2000" dirty="0">
                <a:solidFill>
                  <a:srgbClr val="FF0000"/>
                </a:solidFill>
                <a:latin typeface="Times New Roman" pitchFamily="18" charset="0"/>
                <a:cs typeface="Times New Roman" pitchFamily="18" charset="0"/>
              </a:rPr>
              <a:t>.       </a:t>
            </a:r>
            <a:r>
              <a:rPr lang="en-US" sz="2000" b="1" dirty="0">
                <a:solidFill>
                  <a:srgbClr val="FF0000"/>
                </a:solidFill>
                <a:latin typeface="Times New Roman" pitchFamily="18" charset="0"/>
                <a:cs typeface="Times New Roman" pitchFamily="18" charset="0"/>
              </a:rPr>
              <a:t> </a:t>
            </a:r>
            <a:endParaRPr lang="en-US" sz="2000" dirty="0">
              <a:solidFill>
                <a:srgbClr val="FF0000"/>
              </a:solidFill>
              <a:latin typeface="Times New Roman" pitchFamily="18" charset="0"/>
              <a:cs typeface="Times New Roman" pitchFamily="18" charset="0"/>
            </a:endParaRPr>
          </a:p>
          <a:p>
            <a:pPr indent="457200" algn="just"/>
            <a:r>
              <a:rPr lang="en-US" sz="2000" dirty="0" err="1">
                <a:solidFill>
                  <a:srgbClr val="FF0000"/>
                </a:solidFill>
                <a:latin typeface="Times New Roman" pitchFamily="18" charset="0"/>
                <a:cs typeface="Times New Roman" pitchFamily="18" charset="0"/>
              </a:rPr>
              <a:t>Thông</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thao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nhìn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sờ</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nếm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ngửi</a:t>
            </a:r>
            <a:r>
              <a:rPr lang="en-US" sz="2000" dirty="0">
                <a:solidFill>
                  <a:srgbClr val="FF0000"/>
                </a:solidFill>
                <a:latin typeface="Times New Roman" pitchFamily="18" charset="0"/>
                <a:cs typeface="Times New Roman" pitchFamily="18" charset="0"/>
              </a:rPr>
              <a:t>…</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dễ</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dàng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lĩnh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hội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nắm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bắt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khắc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sâu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tổ</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hoạt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động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khám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khoa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thiếu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những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thao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thực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trải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thì</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tập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trung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chú</a:t>
            </a:r>
            <a:r>
              <a:rPr lang="en-US" sz="2000" dirty="0">
                <a:solidFill>
                  <a:srgbClr val="FF0000"/>
                </a:solidFill>
                <a:latin typeface="Times New Roman" pitchFamily="18" charset="0"/>
                <a:cs typeface="Times New Roman" pitchFamily="18" charset="0"/>
              </a:rPr>
              <a:t> ý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sẽ</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không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khắc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sâu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kiến</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hoặc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nhanh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quên</a:t>
            </a:r>
            <a:r>
              <a:rPr lang="en-US" sz="2000" dirty="0">
                <a:solidFill>
                  <a:srgbClr val="FF0000"/>
                </a:solidFill>
                <a:latin typeface="Times New Roman" pitchFamily="18" charset="0"/>
                <a:cs typeface="Times New Roman" pitchFamily="18" charset="0"/>
              </a:rPr>
              <a:t>.</a:t>
            </a:r>
          </a:p>
          <a:p>
            <a:pPr algn="just"/>
            <a:r>
              <a:rPr lang="en-US" sz="2000" dirty="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Vì</a:t>
            </a:r>
            <a:r>
              <a:rPr lang="en-US" sz="2000" dirty="0" smtClean="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mẫu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giáo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tưởng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tượng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chưa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phong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nghiệm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sống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của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còn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thường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xuyên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tận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dụng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để</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dạy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tiếp</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xúc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thật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thì</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tôi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nhận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thấy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hứng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thú</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nắm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bắt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kiến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thức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một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rõ</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ràng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nhất</a:t>
            </a:r>
            <a:r>
              <a:rPr lang="en-US" sz="2000" dirty="0">
                <a:solidFill>
                  <a:srgbClr val="FF0000"/>
                </a:solidFill>
                <a:latin typeface="Times New Roman" pitchFamily="18" charset="0"/>
                <a:cs typeface="Times New Roman" pitchFamily="18" charset="0"/>
              </a:rPr>
              <a:t>. Qua </a:t>
            </a:r>
            <a:r>
              <a:rPr lang="en-US" sz="2000" dirty="0" err="1">
                <a:solidFill>
                  <a:srgbClr val="FF0000"/>
                </a:solidFill>
                <a:latin typeface="Times New Roman" pitchFamily="18" charset="0"/>
                <a:cs typeface="Times New Roman" pitchFamily="18" charset="0"/>
              </a:rPr>
              <a:t>đó</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bộc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lộ</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tính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cách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được</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hình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thành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triển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tâm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lí</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phát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triển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thêm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vốn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từ</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cho</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trẻ</a:t>
            </a:r>
            <a:r>
              <a:rPr lang="en-US" sz="2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40994744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descr="C:\Users\Administrator\Downloads\z3706327092839_e1b2d5d231ba7b70bada656a9b8a19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4785"/>
            <a:ext cx="4104456" cy="519244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Administrator\Downloads\z3706327046821_f09d834f4e58fd1efdcd3a7c2463c98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27984" y="354141"/>
            <a:ext cx="4320480" cy="516309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326059" y="6034980"/>
            <a:ext cx="6552728" cy="548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dirty="0" err="1" smtClean="0">
                <a:solidFill>
                  <a:srgbClr val="FFFF00"/>
                </a:solidFill>
                <a:latin typeface="Times New Roman" pitchFamily="18" charset="0"/>
                <a:cs typeface="Times New Roman" pitchFamily="18" charset="0"/>
              </a:rPr>
              <a:t>chủ</a:t>
            </a:r>
            <a:r>
              <a:rPr lang="en-US" dirty="0" smtClean="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đề</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nhánh</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Bé</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vui</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tết</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trung</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thu</a:t>
            </a:r>
            <a:endParaRPr lang="en-US" dirty="0">
              <a:solidFill>
                <a:srgbClr val="FFFF00"/>
              </a:solidFill>
              <a:latin typeface="Times New Roman" pitchFamily="18" charset="0"/>
              <a:cs typeface="Times New Roman" pitchFamily="18" charset="0"/>
            </a:endParaRPr>
          </a:p>
          <a:p>
            <a:pPr algn="ctr"/>
            <a:r>
              <a:rPr lang="en-US" dirty="0" err="1" smtClean="0">
                <a:solidFill>
                  <a:srgbClr val="FFFF00"/>
                </a:solidFill>
                <a:latin typeface="Times New Roman" pitchFamily="18" charset="0"/>
                <a:cs typeface="Times New Roman" pitchFamily="18" charset="0"/>
              </a:rPr>
              <a:t>Tổ</a:t>
            </a:r>
            <a:r>
              <a:rPr lang="en-US" dirty="0" smtClean="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chức</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cho</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trẻ</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trải</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nghiệm</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làm</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bánh</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trung</a:t>
            </a:r>
            <a:r>
              <a:rPr lang="en-US" dirty="0">
                <a:solidFill>
                  <a:srgbClr val="FFFF00"/>
                </a:solidFill>
                <a:latin typeface="Times New Roman" pitchFamily="18" charset="0"/>
                <a:cs typeface="Times New Roman" pitchFamily="18" charset="0"/>
              </a:rPr>
              <a:t> </a:t>
            </a:r>
            <a:r>
              <a:rPr lang="en-US" dirty="0" err="1">
                <a:solidFill>
                  <a:srgbClr val="FFFF00"/>
                </a:solidFill>
                <a:latin typeface="Times New Roman" pitchFamily="18" charset="0"/>
                <a:cs typeface="Times New Roman" pitchFamily="18" charset="0"/>
              </a:rPr>
              <a:t>thu</a:t>
            </a:r>
            <a:endParaRPr lang="en-US"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292907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Administrator\Downloads\z3800350456007_ebf07fa1e4ae9baa47f2a603c3137df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89" y="-819472"/>
            <a:ext cx="4485503" cy="8568952"/>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ownloads\z3800350456581_d820f81176b2c2cd53201c59cc366c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229" y="-891480"/>
            <a:ext cx="4572000" cy="886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79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7064"/>
            <a:ext cx="5652120" cy="359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3617640"/>
            <a:ext cx="565212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6317940" y="620688"/>
            <a:ext cx="2358516" cy="2664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itchFamily="18" charset="0"/>
                <a:cs typeface="Times New Roman" pitchFamily="18" charset="0"/>
              </a:rPr>
              <a:t>Trẻ</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trải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nghiệm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cùng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cô</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cắt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tỉa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trái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cây</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xếp</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mâm</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quả</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phá</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cỗ</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trung</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thu</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23996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lstStyle/>
          <a:p>
            <a:pPr marL="0" indent="457200" algn="just">
              <a:buNone/>
            </a:pPr>
            <a:r>
              <a:rPr lang="pt-BR" sz="1600" dirty="0">
                <a:solidFill>
                  <a:srgbClr val="FFFF00"/>
                </a:solidFill>
                <a:latin typeface="Times New Roman" pitchFamily="18" charset="0"/>
                <a:cs typeface="Times New Roman" pitchFamily="18" charset="0"/>
              </a:rPr>
              <a:t>* Ví dụ: Chủ đề Ngày hội 8/3, 20/10, 20/11 : Cho trẻ tận dụng các loại nguyên vật liệu từ thiên nhiên hoa lá, quả, cành khô, các loại giấy màu, giấy vụn để làm bưu tiếp, khung ảnh, thiết kế trang phục…tặng cô giáo, tặng mẹ, tặng bà. </a:t>
            </a:r>
            <a:endParaRPr lang="en-US" sz="1600" dirty="0">
              <a:solidFill>
                <a:srgbClr val="FFFF00"/>
              </a:solidFill>
              <a:latin typeface="Times New Roman" pitchFamily="18" charset="0"/>
              <a:cs typeface="Times New Roman" pitchFamily="18" charset="0"/>
            </a:endParaRPr>
          </a:p>
          <a:p>
            <a:endParaRPr lang="en-US" dirty="0"/>
          </a:p>
        </p:txBody>
      </p:sp>
      <p:pic>
        <p:nvPicPr>
          <p:cNvPr id="1026" name="Picture 2" descr="C:\Users\Administrator\Downloads\images (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268761"/>
            <a:ext cx="3456384" cy="269271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ownloads\images (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256622"/>
            <a:ext cx="3584816" cy="27285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ownloads\images (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081" y="4149080"/>
            <a:ext cx="4131186" cy="241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505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0648"/>
            <a:ext cx="8229600" cy="5865515"/>
          </a:xfrm>
        </p:spPr>
        <p:txBody>
          <a:bodyPr/>
          <a:lstStyle/>
          <a:p>
            <a:pPr marL="0" indent="0" algn="just">
              <a:buNone/>
            </a:pPr>
            <a:r>
              <a:rPr lang="pt-BR" sz="1800" dirty="0" smtClean="0">
                <a:latin typeface="Times New Roman" pitchFamily="18" charset="0"/>
                <a:cs typeface="Times New Roman" pitchFamily="18" charset="0"/>
              </a:rPr>
              <a:t>       </a:t>
            </a:r>
            <a:r>
              <a:rPr lang="pt-BR" sz="1800" dirty="0">
                <a:solidFill>
                  <a:srgbClr val="002060"/>
                </a:solidFill>
                <a:latin typeface="Times New Roman" pitchFamily="18" charset="0"/>
                <a:cs typeface="Times New Roman" pitchFamily="18" charset="0"/>
              </a:rPr>
              <a:t>* Ví dụ: “Chủ đề </a:t>
            </a:r>
            <a:r>
              <a:rPr lang="vi-VN" sz="1800" dirty="0">
                <a:solidFill>
                  <a:srgbClr val="002060"/>
                </a:solidFill>
                <a:latin typeface="Times New Roman" pitchFamily="18" charset="0"/>
                <a:cs typeface="Times New Roman" pitchFamily="18" charset="0"/>
              </a:rPr>
              <a:t>thế giới thực vật</a:t>
            </a:r>
            <a:r>
              <a:rPr lang="pt-BR" sz="1800" dirty="0">
                <a:solidFill>
                  <a:srgbClr val="002060"/>
                </a:solidFill>
                <a:latin typeface="Times New Roman" pitchFamily="18" charset="0"/>
                <a:cs typeface="Times New Roman" pitchFamily="18" charset="0"/>
              </a:rPr>
              <a:t>” </a:t>
            </a:r>
            <a:r>
              <a:rPr lang="vi-VN" sz="1800" dirty="0">
                <a:solidFill>
                  <a:srgbClr val="002060"/>
                </a:solidFill>
                <a:latin typeface="Times New Roman" pitchFamily="18" charset="0"/>
                <a:cs typeface="Times New Roman" pitchFamily="18" charset="0"/>
              </a:rPr>
              <a:t>cô chuẩn bị các loại lá cây tươi, lá cây khô từ thiên nhiên như, lá mít, lá bàng... cho trẻ tạo hình theo ý thích.</a:t>
            </a:r>
            <a:endParaRPr lang="en-US" sz="1800" dirty="0">
              <a:solidFill>
                <a:srgbClr val="002060"/>
              </a:solidFill>
              <a:latin typeface="Times New Roman" pitchFamily="18" charset="0"/>
              <a:cs typeface="Times New Roman" pitchFamily="18" charset="0"/>
            </a:endParaRPr>
          </a:p>
          <a:p>
            <a:endParaRPr lang="en-US" dirty="0"/>
          </a:p>
        </p:txBody>
      </p:sp>
      <p:pic>
        <p:nvPicPr>
          <p:cNvPr id="3074" name="Picture 2" descr="C:\Users\Administrator\Downloads\169621022_1440368279641533_4353735327812588508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7200800" cy="434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385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indent="457200" algn="l"/>
            <a:r>
              <a:rPr lang="en-US" sz="1800" dirty="0" smtClean="0">
                <a:solidFill>
                  <a:srgbClr val="002060"/>
                </a:solidFill>
                <a:latin typeface="Times New Roman" pitchFamily="18" charset="0"/>
                <a:cs typeface="Times New Roman" pitchFamily="18" charset="0"/>
              </a:rPr>
              <a:t/>
            </a:r>
            <a:br>
              <a:rPr lang="en-US" sz="1800" dirty="0" smtClean="0">
                <a:solidFill>
                  <a:srgbClr val="002060"/>
                </a:solidFill>
                <a:latin typeface="Times New Roman" pitchFamily="18" charset="0"/>
                <a:cs typeface="Times New Roman" pitchFamily="18" charset="0"/>
              </a:rPr>
            </a:br>
            <a:r>
              <a:rPr lang="en-US" sz="1800" dirty="0" smtClean="0">
                <a:solidFill>
                  <a:srgbClr val="002060"/>
                </a:solidFill>
                <a:latin typeface="Times New Roman" pitchFamily="18" charset="0"/>
                <a:cs typeface="Times New Roman" pitchFamily="18" charset="0"/>
              </a:rPr>
              <a:t>         * </a:t>
            </a:r>
            <a:r>
              <a:rPr lang="vi-VN" sz="1800" dirty="0" smtClean="0">
                <a:solidFill>
                  <a:srgbClr val="002060"/>
                </a:solidFill>
                <a:latin typeface="Times New Roman" pitchFamily="18" charset="0"/>
                <a:cs typeface="Times New Roman" pitchFamily="18" charset="0"/>
              </a:rPr>
              <a:t>Ví dụ: Chủ điểm “Thế giới thực vật” từ những nguyên vật liệu phế thải như xốp vụn làm các món ăn, vải vụn may lại tạo thành các loại quả.. tận dụng các nguyên vật liệu có sẵn đó để tạo ra một gian hàng có đầy đủ các sản phẩm để trẻ được trải nghiệm thông qua bán hàng trẻ phát triển được kỹ năng giao tiếp, phát triển tư duy, kỹ năng tính toán, chào hỏi, niềm nở với khách hàng. </a:t>
            </a:r>
            <a:r>
              <a:rPr lang="en-US" sz="1800" dirty="0" smtClean="0">
                <a:solidFill>
                  <a:srgbClr val="002060"/>
                </a:solidFill>
                <a:latin typeface="Times New Roman" pitchFamily="18" charset="0"/>
                <a:cs typeface="Times New Roman" pitchFamily="18" charset="0"/>
              </a:rPr>
              <a:t/>
            </a:r>
            <a:br>
              <a:rPr lang="en-US" sz="1800" dirty="0" smtClean="0">
                <a:solidFill>
                  <a:srgbClr val="002060"/>
                </a:solidFill>
                <a:latin typeface="Times New Roman" pitchFamily="18" charset="0"/>
                <a:cs typeface="Times New Roman" pitchFamily="18" charset="0"/>
              </a:rPr>
            </a:br>
            <a:endParaRPr lang="en-US" sz="1800" dirty="0">
              <a:solidFill>
                <a:srgbClr val="002060"/>
              </a:solidFill>
              <a:latin typeface="Times New Roman" pitchFamily="18" charset="0"/>
              <a:cs typeface="Times New Roman" pitchFamily="18" charset="0"/>
            </a:endParaRPr>
          </a:p>
        </p:txBody>
      </p:sp>
      <p:pic>
        <p:nvPicPr>
          <p:cNvPr id="4098" name="Picture 2" descr="C:\Users\Administrator\Downloads\tro-ban-hang-hay-con-goi-la-choi-do-hang-23244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988840"/>
            <a:ext cx="4572000" cy="486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ownloads\6bd96eae61b5e79205ead6a25ff202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988840"/>
            <a:ext cx="4320480"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93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Administrator\Downloads\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9256"/>
            <a:ext cx="9036496" cy="666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3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8079" y="3429000"/>
            <a:ext cx="4137250" cy="2880320"/>
          </a:xfrm>
        </p:spPr>
        <p:txBody>
          <a:bodyPr>
            <a:normAutofit/>
          </a:bodyPr>
          <a:lstStyle/>
          <a:p>
            <a:r>
              <a:rPr lang="en-US" dirty="0"/>
              <a:t> </a:t>
            </a:r>
            <a:r>
              <a:rPr lang="en-US" sz="2700" dirty="0" err="1">
                <a:solidFill>
                  <a:srgbClr val="002060"/>
                </a:solidFill>
                <a:latin typeface="Times New Roman" pitchFamily="18" charset="0"/>
                <a:cs typeface="Times New Roman" pitchFamily="18" charset="0"/>
              </a:rPr>
              <a:t>Đối</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với</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chủ</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đề</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thực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vật</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tôi</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chuẩn</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bị</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những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hạt</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giống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dễ</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nảy</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mầm</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dễ</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lên</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cây</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các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hạt</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giống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và</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chậu</a:t>
            </a:r>
            <a:r>
              <a:rPr lang="en-US" sz="2700" dirty="0">
                <a:solidFill>
                  <a:srgbClr val="002060"/>
                </a:solidFill>
                <a:latin typeface="Times New Roman" pitchFamily="18" charset="0"/>
                <a:cs typeface="Times New Roman" pitchFamily="18" charset="0"/>
              </a:rPr>
              <a:t> </a:t>
            </a:r>
            <a:r>
              <a:rPr lang="en-US" sz="2700" dirty="0" err="1" smtClean="0">
                <a:solidFill>
                  <a:srgbClr val="002060"/>
                </a:solidFill>
                <a:latin typeface="Times New Roman" pitchFamily="18" charset="0"/>
                <a:cs typeface="Times New Roman" pitchFamily="18" charset="0"/>
              </a:rPr>
              <a:t>để</a:t>
            </a:r>
            <a:r>
              <a:rPr lang="en-US" sz="2700" dirty="0" smtClean="0">
                <a:solidFill>
                  <a:srgbClr val="002060"/>
                </a:solidFill>
                <a:latin typeface="Times New Roman" pitchFamily="18" charset="0"/>
                <a:cs typeface="Times New Roman" pitchFamily="18" charset="0"/>
              </a:rPr>
              <a:t> </a:t>
            </a:r>
            <a:r>
              <a:rPr lang="en-US" sz="2700" dirty="0" err="1" smtClean="0">
                <a:solidFill>
                  <a:srgbClr val="002060"/>
                </a:solidFill>
                <a:latin typeface="Times New Roman" pitchFamily="18" charset="0"/>
                <a:cs typeface="Times New Roman" pitchFamily="18" charset="0"/>
              </a:rPr>
              <a:t>trẻ</a:t>
            </a:r>
            <a:r>
              <a:rPr lang="en-US" sz="2700" dirty="0" smtClean="0">
                <a:solidFill>
                  <a:srgbClr val="002060"/>
                </a:solidFill>
                <a:latin typeface="Times New Roman" pitchFamily="18" charset="0"/>
                <a:cs typeface="Times New Roman" pitchFamily="18" charset="0"/>
              </a:rPr>
              <a:t> </a:t>
            </a:r>
            <a:r>
              <a:rPr lang="en-US" sz="2700" dirty="0" err="1" smtClean="0">
                <a:solidFill>
                  <a:srgbClr val="002060"/>
                </a:solidFill>
                <a:latin typeface="Times New Roman" pitchFamily="18" charset="0"/>
                <a:cs typeface="Times New Roman" pitchFamily="18" charset="0"/>
              </a:rPr>
              <a:t>gieo</a:t>
            </a:r>
            <a:r>
              <a:rPr lang="en-US" sz="2700" dirty="0" smtClean="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hạt</a:t>
            </a:r>
            <a:r>
              <a:rPr lang="en-US" sz="2700" dirty="0">
                <a:solidFill>
                  <a:srgbClr val="002060"/>
                </a:solidFill>
                <a:latin typeface="Times New Roman" pitchFamily="18" charset="0"/>
                <a:cs typeface="Times New Roman" pitchFamily="18" charset="0"/>
              </a:rPr>
              <a:t>. </a:t>
            </a:r>
          </a:p>
        </p:txBody>
      </p:sp>
      <p:pic>
        <p:nvPicPr>
          <p:cNvPr id="1026" name="Picture 2" descr="C:\Users\Administrator\Downloads\cách-trồng-dâu-tây-bằng-hạt-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427" y="183488"/>
            <a:ext cx="4235856" cy="3068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ownloads\images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147"/>
            <a:ext cx="4167304" cy="3205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ownloads\images (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68" y="3356992"/>
            <a:ext cx="4361063" cy="326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245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000" dirty="0" smtClean="0">
                <a:solidFill>
                  <a:srgbClr val="002060"/>
                </a:solidFill>
                <a:latin typeface="Times New Roman" pitchFamily="18" charset="0"/>
                <a:cs typeface="Times New Roman" pitchFamily="18" charset="0"/>
              </a:rPr>
              <a:t/>
            </a:r>
            <a:br>
              <a:rPr lang="en-US" sz="2000" dirty="0" smtClean="0">
                <a:solidFill>
                  <a:srgbClr val="002060"/>
                </a:solidFill>
                <a:latin typeface="Times New Roman" pitchFamily="18" charset="0"/>
                <a:cs typeface="Times New Roman" pitchFamily="18" charset="0"/>
              </a:rPr>
            </a:br>
            <a:r>
              <a:rPr lang="en-US" sz="2700" dirty="0" smtClean="0">
                <a:solidFill>
                  <a:srgbClr val="002060"/>
                </a:solidFill>
                <a:latin typeface="Times New Roman" pitchFamily="18" charset="0"/>
                <a:cs typeface="Times New Roman" pitchFamily="18" charset="0"/>
              </a:rPr>
              <a:t>* </a:t>
            </a:r>
            <a:r>
              <a:rPr lang="vi-VN" sz="2700" dirty="0">
                <a:solidFill>
                  <a:srgbClr val="002060"/>
                </a:solidFill>
                <a:latin typeface="Times New Roman" pitchFamily="18" charset="0"/>
                <a:cs typeface="Times New Roman" pitchFamily="18" charset="0"/>
              </a:rPr>
              <a:t>Ví dụ: Chủ điểm “</a:t>
            </a:r>
            <a:r>
              <a:rPr lang="en-US" sz="2700" dirty="0" err="1">
                <a:solidFill>
                  <a:srgbClr val="002060"/>
                </a:solidFill>
                <a:latin typeface="Times New Roman" pitchFamily="18" charset="0"/>
                <a:cs typeface="Times New Roman" pitchFamily="18" charset="0"/>
              </a:rPr>
              <a:t>Nghề</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nghiệp</a:t>
            </a:r>
            <a:r>
              <a:rPr lang="vi-VN" sz="2700" dirty="0">
                <a:solidFill>
                  <a:srgbClr val="002060"/>
                </a:solidFill>
                <a:latin typeface="Times New Roman" pitchFamily="18" charset="0"/>
                <a:cs typeface="Times New Roman" pitchFamily="18" charset="0"/>
              </a:rPr>
              <a:t>”</a:t>
            </a:r>
            <a:r>
              <a:rPr lang="en-US" sz="2700" dirty="0">
                <a:solidFill>
                  <a:srgbClr val="002060"/>
                </a:solidFill>
                <a:latin typeface="Times New Roman" pitchFamily="18" charset="0"/>
                <a:cs typeface="Times New Roman" pitchFamily="18" charset="0"/>
              </a:rPr>
              <a:t/>
            </a:r>
            <a:br>
              <a:rPr lang="en-US" sz="2700" dirty="0">
                <a:solidFill>
                  <a:srgbClr val="002060"/>
                </a:solidFill>
                <a:latin typeface="Times New Roman" pitchFamily="18" charset="0"/>
                <a:cs typeface="Times New Roman" pitchFamily="18" charset="0"/>
              </a:rPr>
            </a:b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Tổ</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chức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cho</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trẻ</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được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trải</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nghiệm</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làm</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thợ</a:t>
            </a:r>
            <a:r>
              <a:rPr lang="en-US" sz="2700" dirty="0">
                <a:solidFill>
                  <a:srgbClr val="002060"/>
                </a:solidFill>
                <a:latin typeface="Times New Roman" pitchFamily="18" charset="0"/>
                <a:cs typeface="Times New Roman" pitchFamily="18" charset="0"/>
              </a:rPr>
              <a:t> may, </a:t>
            </a:r>
            <a:r>
              <a:rPr lang="en-US" sz="2700" dirty="0" err="1">
                <a:solidFill>
                  <a:srgbClr val="002060"/>
                </a:solidFill>
                <a:latin typeface="Times New Roman" pitchFamily="18" charset="0"/>
                <a:cs typeface="Times New Roman" pitchFamily="18" charset="0"/>
              </a:rPr>
              <a:t>tận</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dụng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vải</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vụn</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cho</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trẻ</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cắt</a:t>
            </a:r>
            <a:r>
              <a:rPr lang="en-US" sz="2700" dirty="0">
                <a:solidFill>
                  <a:srgbClr val="002060"/>
                </a:solidFill>
                <a:latin typeface="Times New Roman" pitchFamily="18" charset="0"/>
                <a:cs typeface="Times New Roman" pitchFamily="18" charset="0"/>
              </a:rPr>
              <a:t>, may </a:t>
            </a:r>
            <a:r>
              <a:rPr lang="en-US" sz="2700" dirty="0" err="1">
                <a:solidFill>
                  <a:srgbClr val="002060"/>
                </a:solidFill>
                <a:latin typeface="Times New Roman" pitchFamily="18" charset="0"/>
                <a:cs typeface="Times New Roman" pitchFamily="18" charset="0"/>
              </a:rPr>
              <a:t>những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trang</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phục</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cho</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búp</a:t>
            </a:r>
            <a:r>
              <a:rPr lang="en-US" sz="2700" dirty="0">
                <a:solidFill>
                  <a:srgbClr val="002060"/>
                </a:solidFill>
                <a:latin typeface="Times New Roman" pitchFamily="18" charset="0"/>
                <a:cs typeface="Times New Roman" pitchFamily="18" charset="0"/>
              </a:rPr>
              <a:t> </a:t>
            </a:r>
            <a:r>
              <a:rPr lang="en-US" sz="2700" dirty="0" err="1">
                <a:solidFill>
                  <a:srgbClr val="002060"/>
                </a:solidFill>
                <a:latin typeface="Times New Roman" pitchFamily="18" charset="0"/>
                <a:cs typeface="Times New Roman" pitchFamily="18" charset="0"/>
              </a:rPr>
              <a:t>bê</a:t>
            </a:r>
            <a:r>
              <a:rPr lang="en-US" dirty="0">
                <a:solidFill>
                  <a:srgbClr val="002060"/>
                </a:solidFill>
              </a:rPr>
              <a:t/>
            </a:r>
            <a:br>
              <a:rPr lang="en-US" dirty="0">
                <a:solidFill>
                  <a:srgbClr val="002060"/>
                </a:solidFill>
              </a:rPr>
            </a:br>
            <a:endParaRPr lang="en-US" dirty="0">
              <a:solidFill>
                <a:srgbClr val="002060"/>
              </a:solidFill>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700808"/>
            <a:ext cx="447954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2" descr="Description: C:\Users\PhanManh\Downloads\45194058_576031119476949_3441094382709637120_n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693068"/>
            <a:ext cx="4567014" cy="389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2979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700" dirty="0" smtClean="0">
                <a:latin typeface="Times New Roman" pitchFamily="18" charset="0"/>
                <a:cs typeface="Times New Roman" pitchFamily="18" charset="0"/>
              </a:rPr>
              <a:t>       </a:t>
            </a:r>
            <a:br>
              <a:rPr lang="en-US" sz="2700" dirty="0" smtClean="0">
                <a:latin typeface="Times New Roman" pitchFamily="18" charset="0"/>
                <a:cs typeface="Times New Roman" pitchFamily="18" charset="0"/>
              </a:rPr>
            </a:br>
            <a:r>
              <a:rPr lang="en-US" sz="2700" dirty="0">
                <a:latin typeface="Times New Roman" pitchFamily="18" charset="0"/>
                <a:cs typeface="Times New Roman" pitchFamily="18" charset="0"/>
              </a:rPr>
              <a:t> </a:t>
            </a:r>
            <a:r>
              <a:rPr lang="en-US" sz="2700" dirty="0" smtClean="0">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Hoạt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khám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về</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công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việc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của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chú</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bộ</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tôi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tổ</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chức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trò</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đóng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vai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các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chú</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bộ</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tập</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luyện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nâng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cao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sức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khỏe</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bảo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vệ</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đất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nước</a:t>
            </a:r>
            <a:r>
              <a:rPr lang="en-US" sz="2400" dirty="0">
                <a:solidFill>
                  <a:srgbClr val="7030A0"/>
                </a:solidFill>
                <a:latin typeface="Times New Roman" pitchFamily="18" charset="0"/>
                <a:cs typeface="Times New Roman" pitchFamily="18" charset="0"/>
              </a:rPr>
              <a:t>.</a:t>
            </a:r>
            <a:r>
              <a:rPr lang="en-US" dirty="0"/>
              <a:t/>
            </a:r>
            <a:br>
              <a:rPr lang="en-US" dirty="0"/>
            </a:br>
            <a:r>
              <a:rPr lang="en-US" dirty="0" smtClean="0"/>
              <a:t>   </a:t>
            </a:r>
            <a:endParaRPr lang="en-US" dirty="0"/>
          </a:p>
        </p:txBody>
      </p:sp>
      <p:pic>
        <p:nvPicPr>
          <p:cNvPr id="6146" name="Picture 2" descr="C:\Users\Administrator\Downloads\FB_IMG_159888399706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4248472" cy="482453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Downloads\FB_IMG_15988840099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383" y="1412776"/>
            <a:ext cx="4344097"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0175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0"/>
            <a:ext cx="8229600" cy="6126163"/>
          </a:xfrm>
        </p:spPr>
        <p:txBody>
          <a:bodyPr/>
          <a:lstStyle/>
          <a:p>
            <a:pPr marL="0" indent="0" algn="just">
              <a:buNone/>
            </a:pPr>
            <a:r>
              <a:rPr lang="en-US" dirty="0" smtClean="0">
                <a:latin typeface="Times New Roman" pitchFamily="18" charset="0"/>
                <a:cs typeface="Times New Roman" pitchFamily="18" charset="0"/>
              </a:rPr>
              <a:t>          </a:t>
            </a:r>
            <a:r>
              <a:rPr lang="en-US" sz="1800" dirty="0" err="1" smtClean="0">
                <a:solidFill>
                  <a:srgbClr val="FF0000"/>
                </a:solidFill>
                <a:latin typeface="Times New Roman" pitchFamily="18" charset="0"/>
                <a:cs typeface="Times New Roman" pitchFamily="18" charset="0"/>
              </a:rPr>
              <a:t>Trong</a:t>
            </a:r>
            <a:r>
              <a:rPr lang="en-US" sz="1800" dirty="0" smtClean="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giờ</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học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khám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phá</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một</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số</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nghề</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truyền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thống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của</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địa</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phương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tôi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tổ</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chức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giờ</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học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như</a:t>
            </a:r>
            <a:r>
              <a:rPr lang="en-US" sz="1800" dirty="0">
                <a:solidFill>
                  <a:srgbClr val="FF0000"/>
                </a:solidFill>
                <a:latin typeface="Times New Roman" pitchFamily="18" charset="0"/>
                <a:cs typeface="Times New Roman" pitchFamily="18" charset="0"/>
              </a:rPr>
              <a:t> 1 </a:t>
            </a:r>
            <a:r>
              <a:rPr lang="en-US" sz="1800" dirty="0" err="1">
                <a:solidFill>
                  <a:srgbClr val="FF0000"/>
                </a:solidFill>
                <a:latin typeface="Times New Roman" pitchFamily="18" charset="0"/>
                <a:cs typeface="Times New Roman" pitchFamily="18" charset="0"/>
              </a:rPr>
              <a:t>chuyến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tham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quan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về</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buôn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làng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cho</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trẻ</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được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trải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nghiệm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ngắm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các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bộ</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trang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phục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truyền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thống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của</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dân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tộc</a:t>
            </a:r>
            <a:r>
              <a:rPr lang="en-US" sz="1800" dirty="0">
                <a:solidFill>
                  <a:srgbClr val="FF0000"/>
                </a:solidFill>
                <a:latin typeface="Times New Roman" pitchFamily="18" charset="0"/>
                <a:cs typeface="Times New Roman" pitchFamily="18" charset="0"/>
              </a:rPr>
              <a:t> Ê </a:t>
            </a:r>
            <a:r>
              <a:rPr lang="en-US" sz="1800" dirty="0" err="1">
                <a:solidFill>
                  <a:srgbClr val="FF0000"/>
                </a:solidFill>
                <a:latin typeface="Times New Roman" pitchFamily="18" charset="0"/>
                <a:cs typeface="Times New Roman" pitchFamily="18" charset="0"/>
              </a:rPr>
              <a:t>đê</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vải</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thổ</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cẩm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làm</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rượu</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cần</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múa</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hát</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các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điệu</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múa</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đặc</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trưng</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tây</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nguyên</a:t>
            </a:r>
            <a:r>
              <a:rPr lang="en-US" sz="1800" dirty="0" smtClean="0">
                <a:solidFill>
                  <a:srgbClr val="FF0000"/>
                </a:solidFill>
                <a:latin typeface="Times New Roman" pitchFamily="18" charset="0"/>
                <a:cs typeface="Times New Roman" pitchFamily="18" charset="0"/>
              </a:rPr>
              <a:t>.</a:t>
            </a:r>
          </a:p>
          <a:p>
            <a:pPr marL="0" indent="0" algn="just">
              <a:buNone/>
            </a:pPr>
            <a:endParaRPr lang="en-US" sz="2400" dirty="0"/>
          </a:p>
        </p:txBody>
      </p:sp>
      <p:pic>
        <p:nvPicPr>
          <p:cNvPr id="7170" name="Picture 2" descr="C:\Users\Administrator\Downloads\128548016_874666016632843_309702253244520396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6792"/>
            <a:ext cx="7992888" cy="496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8542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Administrator\Downloads\128425740_482398796064763_5583863642303812742_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04" y="28759"/>
            <a:ext cx="4680520" cy="41764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ownloads\128618843_709169303039546_913870204169188487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048710"/>
            <a:ext cx="4248472" cy="4773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7124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32656"/>
            <a:ext cx="8229600" cy="5793507"/>
          </a:xfrm>
        </p:spPr>
        <p:txBody>
          <a:bodyPr/>
          <a:lstStyle/>
          <a:p>
            <a:pPr marL="0" indent="0" algn="just">
              <a:buNone/>
            </a:pPr>
            <a:r>
              <a:rPr lang="en-US" sz="1800" dirty="0" smtClean="0">
                <a:solidFill>
                  <a:srgbClr val="00B0F0"/>
                </a:solidFill>
                <a:latin typeface="Times New Roman" pitchFamily="18" charset="0"/>
                <a:cs typeface="Times New Roman" pitchFamily="18" charset="0"/>
              </a:rPr>
              <a:t>      * </a:t>
            </a:r>
            <a:r>
              <a:rPr lang="vi-VN" sz="1800" dirty="0">
                <a:solidFill>
                  <a:srgbClr val="00B0F0"/>
                </a:solidFill>
                <a:latin typeface="Times New Roman" pitchFamily="18" charset="0"/>
                <a:cs typeface="Times New Roman" pitchFamily="18" charset="0"/>
              </a:rPr>
              <a:t>Ví dụ: Chủ điểm “</a:t>
            </a:r>
            <a:r>
              <a:rPr lang="en-US" sz="1800" dirty="0" err="1">
                <a:solidFill>
                  <a:srgbClr val="00B0F0"/>
                </a:solidFill>
                <a:latin typeface="Times New Roman" pitchFamily="18" charset="0"/>
                <a:cs typeface="Times New Roman" pitchFamily="18" charset="0"/>
              </a:rPr>
              <a:t>Động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vật</a:t>
            </a:r>
            <a:r>
              <a:rPr lang="vi-VN" sz="1800" dirty="0">
                <a:solidFill>
                  <a:srgbClr val="00B0F0"/>
                </a:solidFill>
                <a:latin typeface="Times New Roman" pitchFamily="18" charset="0"/>
                <a:cs typeface="Times New Roman" pitchFamily="18" charset="0"/>
              </a:rPr>
              <a:t>”</a:t>
            </a:r>
            <a:endParaRPr lang="en-US" sz="1800" dirty="0">
              <a:solidFill>
                <a:srgbClr val="00B0F0"/>
              </a:solidFill>
              <a:latin typeface="Times New Roman" pitchFamily="18" charset="0"/>
              <a:cs typeface="Times New Roman" pitchFamily="18" charset="0"/>
            </a:endParaRPr>
          </a:p>
          <a:p>
            <a:pPr marL="0" indent="0" algn="just">
              <a:buNone/>
            </a:pPr>
            <a:r>
              <a:rPr lang="en-US" sz="1800" dirty="0">
                <a:solidFill>
                  <a:srgbClr val="00B0F0"/>
                </a:solidFill>
                <a:latin typeface="Times New Roman" pitchFamily="18" charset="0"/>
                <a:cs typeface="Times New Roman" pitchFamily="18" charset="0"/>
              </a:rPr>
              <a:t>- Qua </a:t>
            </a:r>
            <a:r>
              <a:rPr lang="en-US" sz="1800" dirty="0" err="1">
                <a:solidFill>
                  <a:srgbClr val="00B0F0"/>
                </a:solidFill>
                <a:latin typeface="Times New Roman" pitchFamily="18" charset="0"/>
                <a:cs typeface="Times New Roman" pitchFamily="18" charset="0"/>
              </a:rPr>
              <a:t>hoạt</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động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khám</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phá</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Vòng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đời</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phát</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triển</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của</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bướm</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tôi</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cho</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trẻ</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làm</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những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cánh</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bướm</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từ</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nguyên</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liệu</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phế</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thải</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để</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phục</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vụ</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cho</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hoạt</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động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trò</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chơi</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trong</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giờ</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học</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khám</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phá</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của</a:t>
            </a:r>
            <a:r>
              <a:rPr lang="en-US" sz="1800" dirty="0">
                <a:solidFill>
                  <a:srgbClr val="00B0F0"/>
                </a:solidFill>
                <a:latin typeface="Times New Roman" pitchFamily="18" charset="0"/>
                <a:cs typeface="Times New Roman" pitchFamily="18" charset="0"/>
              </a:rPr>
              <a:t> </a:t>
            </a:r>
            <a:r>
              <a:rPr lang="en-US" sz="1800" dirty="0" err="1">
                <a:solidFill>
                  <a:srgbClr val="00B0F0"/>
                </a:solidFill>
                <a:latin typeface="Times New Roman" pitchFamily="18" charset="0"/>
                <a:cs typeface="Times New Roman" pitchFamily="18" charset="0"/>
              </a:rPr>
              <a:t>trẻ</a:t>
            </a:r>
            <a:r>
              <a:rPr lang="en-US" sz="1800" dirty="0">
                <a:solidFill>
                  <a:srgbClr val="00B0F0"/>
                </a:solidFill>
                <a:latin typeface="Times New Roman" pitchFamily="18" charset="0"/>
                <a:cs typeface="Times New Roman" pitchFamily="18" charset="0"/>
              </a:rPr>
              <a:t>.</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29498"/>
            <a:ext cx="3944193" cy="424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16" descr="Description: D:\CHỊ HOÀI2222222222\hinh\20181024_0848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726269"/>
            <a:ext cx="3951093" cy="410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330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0648"/>
            <a:ext cx="8229600" cy="5865515"/>
          </a:xfrm>
        </p:spPr>
        <p:txBody>
          <a:bodyPr/>
          <a:lstStyle/>
          <a:p>
            <a:pPr marL="0" indent="0" algn="just">
              <a:buNone/>
            </a:pPr>
            <a:r>
              <a:rPr lang="en-US" sz="1600" dirty="0" smtClean="0">
                <a:latin typeface="Times New Roman" pitchFamily="18" charset="0"/>
                <a:cs typeface="Times New Roman" pitchFamily="18" charset="0"/>
              </a:rPr>
              <a:t>   </a:t>
            </a:r>
            <a:r>
              <a:rPr lang="en-US" sz="1600" dirty="0" smtClean="0">
                <a:solidFill>
                  <a:srgbClr val="FF0000"/>
                </a:solidFill>
                <a:latin typeface="Times New Roman" pitchFamily="18" charset="0"/>
                <a:cs typeface="Times New Roman" pitchFamily="18" charset="0"/>
              </a:rPr>
              <a:t>* </a:t>
            </a:r>
            <a:r>
              <a:rPr lang="vi-VN" sz="1600" dirty="0">
                <a:solidFill>
                  <a:srgbClr val="FF0000"/>
                </a:solidFill>
                <a:latin typeface="Times New Roman" pitchFamily="18" charset="0"/>
                <a:cs typeface="Times New Roman" pitchFamily="18" charset="0"/>
              </a:rPr>
              <a:t>Ví dụ: Chủ điểm “</a:t>
            </a:r>
            <a:r>
              <a:rPr lang="en-US" sz="1600" dirty="0" err="1">
                <a:solidFill>
                  <a:srgbClr val="FF0000"/>
                </a:solidFill>
                <a:latin typeface="Times New Roman" pitchFamily="18" charset="0"/>
                <a:cs typeface="Times New Roman" pitchFamily="18" charset="0"/>
              </a:rPr>
              <a:t>Quê</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hương</a:t>
            </a:r>
            <a:r>
              <a:rPr lang="en-US" sz="1600" dirty="0">
                <a:solidFill>
                  <a:srgbClr val="FF0000"/>
                </a:solidFill>
                <a:latin typeface="Times New Roman" pitchFamily="18" charset="0"/>
                <a:cs typeface="Times New Roman" pitchFamily="18" charset="0"/>
              </a:rPr>
              <a:t>  - </a:t>
            </a:r>
            <a:r>
              <a:rPr lang="en-US" sz="1600" dirty="0" err="1">
                <a:solidFill>
                  <a:srgbClr val="FF0000"/>
                </a:solidFill>
                <a:latin typeface="Times New Roman" pitchFamily="18" charset="0"/>
                <a:cs typeface="Times New Roman" pitchFamily="18" charset="0"/>
              </a:rPr>
              <a:t>đất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nước</a:t>
            </a:r>
            <a:r>
              <a:rPr lang="vi-VN" sz="1600" dirty="0">
                <a:solidFill>
                  <a:srgbClr val="FF0000"/>
                </a:solidFill>
                <a:latin typeface="Times New Roman" pitchFamily="18" charset="0"/>
                <a:cs typeface="Times New Roman" pitchFamily="18" charset="0"/>
              </a:rPr>
              <a:t>”</a:t>
            </a:r>
            <a:endParaRPr lang="en-US" sz="1600" dirty="0">
              <a:solidFill>
                <a:srgbClr val="FF0000"/>
              </a:solidFill>
              <a:latin typeface="Times New Roman" pitchFamily="18" charset="0"/>
              <a:cs typeface="Times New Roman" pitchFamily="18" charset="0"/>
            </a:endParaRPr>
          </a:p>
          <a:p>
            <a:pPr marL="0" indent="0" algn="just">
              <a:buNone/>
            </a:pP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Phối</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hợp</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cùng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nhà</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trường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cho</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trẻ</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trải</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nghiệm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thăm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nhà</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văn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hóa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cộng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đồng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Buôn</a:t>
            </a:r>
            <a:r>
              <a:rPr lang="en-US" sz="1600" dirty="0">
                <a:solidFill>
                  <a:srgbClr val="FF0000"/>
                </a:solidFill>
                <a:latin typeface="Times New Roman" pitchFamily="18" charset="0"/>
                <a:cs typeface="Times New Roman" pitchFamily="18" charset="0"/>
              </a:rPr>
              <a:t> Trinh, </a:t>
            </a:r>
            <a:r>
              <a:rPr lang="en-US" sz="1600" dirty="0" err="1">
                <a:solidFill>
                  <a:srgbClr val="FF0000"/>
                </a:solidFill>
                <a:latin typeface="Times New Roman" pitchFamily="18" charset="0"/>
                <a:cs typeface="Times New Roman" pitchFamily="18" charset="0"/>
              </a:rPr>
              <a:t>tượng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đài</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liệt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sĩ</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để</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trẻ</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được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có</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thêm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kiến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về</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văn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hóa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cuộc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sống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từ</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đó</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trẻ</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thêm</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yêu</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quê</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hương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Đăk</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Lăk</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và</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biết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ơn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các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anh</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hùng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liệt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sĩ</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của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đất</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nước</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Việt</a:t>
            </a:r>
            <a:r>
              <a:rPr lang="en-US" sz="1600" dirty="0">
                <a:solidFill>
                  <a:srgbClr val="FF0000"/>
                </a:solidFill>
                <a:latin typeface="Times New Roman" pitchFamily="18" charset="0"/>
                <a:cs typeface="Times New Roman" pitchFamily="18" charset="0"/>
              </a:rPr>
              <a:t> Nam.</a:t>
            </a:r>
          </a:p>
          <a:p>
            <a:pPr marL="0" indent="0">
              <a:buNone/>
            </a:pPr>
            <a:endParaRPr lang="en-US" dirty="0"/>
          </a:p>
        </p:txBody>
      </p:sp>
      <p:pic>
        <p:nvPicPr>
          <p:cNvPr id="10242" name="Picture 2" descr="C:\Users\Administrator\Downloads\anh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4608511" cy="496855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strator\Downloads\images3002248_e65t__1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1" y="1484784"/>
            <a:ext cx="4143281"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253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60648"/>
            <a:ext cx="8229600" cy="5865515"/>
          </a:xfrm>
        </p:spPr>
        <p:txBody>
          <a:bodyPr/>
          <a:lstStyle/>
          <a:p>
            <a:pPr marL="0" indent="0" algn="just">
              <a:buNone/>
            </a:pPr>
            <a:r>
              <a:rPr lang="en-US" sz="1800" dirty="0">
                <a:solidFill>
                  <a:srgbClr val="C00000"/>
                </a:solidFill>
                <a:latin typeface="Times New Roman" pitchFamily="18" charset="0"/>
                <a:cs typeface="Times New Roman" pitchFamily="18" charset="0"/>
              </a:rPr>
              <a:t>* </a:t>
            </a:r>
            <a:r>
              <a:rPr lang="vi-VN" sz="1800" dirty="0">
                <a:solidFill>
                  <a:srgbClr val="C00000"/>
                </a:solidFill>
                <a:latin typeface="Times New Roman" pitchFamily="18" charset="0"/>
                <a:cs typeface="Times New Roman" pitchFamily="18" charset="0"/>
              </a:rPr>
              <a:t>Ví dụ: Chủ điểm “</a:t>
            </a:r>
            <a:r>
              <a:rPr lang="en-US" sz="1800" dirty="0" err="1">
                <a:solidFill>
                  <a:srgbClr val="C00000"/>
                </a:solidFill>
                <a:latin typeface="Times New Roman" pitchFamily="18" charset="0"/>
                <a:cs typeface="Times New Roman" pitchFamily="18" charset="0"/>
              </a:rPr>
              <a:t>Trường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tiểu</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học</a:t>
            </a:r>
            <a:r>
              <a:rPr lang="vi-VN" sz="1800" dirty="0">
                <a:solidFill>
                  <a:srgbClr val="C00000"/>
                </a:solidFill>
                <a:latin typeface="Times New Roman" pitchFamily="18" charset="0"/>
                <a:cs typeface="Times New Roman" pitchFamily="18" charset="0"/>
              </a:rPr>
              <a:t>”</a:t>
            </a:r>
            <a:endParaRPr lang="en-US" sz="1800" dirty="0">
              <a:solidFill>
                <a:srgbClr val="C00000"/>
              </a:solidFill>
              <a:latin typeface="Times New Roman" pitchFamily="18" charset="0"/>
              <a:cs typeface="Times New Roman" pitchFamily="18" charset="0"/>
            </a:endParaRPr>
          </a:p>
          <a:p>
            <a:pPr marL="0" indent="0" algn="just">
              <a:buNone/>
            </a:pP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Phối</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hợp</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cùng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nhà</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trường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cho</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trẻ</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trải</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nghiệm</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thăm</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quan</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trường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tiểu</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học</a:t>
            </a:r>
            <a:r>
              <a:rPr lang="en-US" sz="1800" dirty="0">
                <a:solidFill>
                  <a:srgbClr val="C00000"/>
                </a:solidFill>
                <a:latin typeface="Times New Roman" pitchFamily="18" charset="0"/>
                <a:cs typeface="Times New Roman" pitchFamily="18" charset="0"/>
              </a:rPr>
              <a:t> Kim </a:t>
            </a:r>
            <a:r>
              <a:rPr lang="en-US" sz="1800" dirty="0" err="1">
                <a:solidFill>
                  <a:srgbClr val="C00000"/>
                </a:solidFill>
                <a:latin typeface="Times New Roman" pitchFamily="18" charset="0"/>
                <a:cs typeface="Times New Roman" pitchFamily="18" charset="0"/>
              </a:rPr>
              <a:t>đồng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để</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trẻ</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được</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quan</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sát</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thực</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tế</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trường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tiểu</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học</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và</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các</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hoạt</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động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cũng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như</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đồ</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dùng</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học</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tập</a:t>
            </a:r>
            <a:r>
              <a:rPr lang="en-US" sz="1800" dirty="0">
                <a:solidFill>
                  <a:srgbClr val="C00000"/>
                </a:solidFill>
                <a:latin typeface="Times New Roman" pitchFamily="18" charset="0"/>
                <a:cs typeface="Times New Roman" pitchFamily="18" charset="0"/>
              </a:rPr>
              <a:t> ở </a:t>
            </a:r>
            <a:r>
              <a:rPr lang="en-US" sz="1800" dirty="0" err="1">
                <a:solidFill>
                  <a:srgbClr val="C00000"/>
                </a:solidFill>
                <a:latin typeface="Times New Roman" pitchFamily="18" charset="0"/>
                <a:cs typeface="Times New Roman" pitchFamily="18" charset="0"/>
              </a:rPr>
              <a:t>tiểu</a:t>
            </a:r>
            <a:r>
              <a:rPr lang="en-US" sz="1800" dirty="0">
                <a:solidFill>
                  <a:srgbClr val="C00000"/>
                </a:solidFill>
                <a:latin typeface="Times New Roman" pitchFamily="18" charset="0"/>
                <a:cs typeface="Times New Roman" pitchFamily="18" charset="0"/>
              </a:rPr>
              <a:t> </a:t>
            </a:r>
            <a:r>
              <a:rPr lang="en-US" sz="1800" dirty="0" err="1">
                <a:solidFill>
                  <a:srgbClr val="C00000"/>
                </a:solidFill>
                <a:latin typeface="Times New Roman" pitchFamily="18" charset="0"/>
                <a:cs typeface="Times New Roman" pitchFamily="18" charset="0"/>
              </a:rPr>
              <a:t>học</a:t>
            </a:r>
            <a:r>
              <a:rPr lang="en-US" sz="1800" dirty="0">
                <a:solidFill>
                  <a:srgbClr val="C00000"/>
                </a:solidFill>
                <a:latin typeface="Times New Roman" pitchFamily="18" charset="0"/>
                <a:cs typeface="Times New Roman" pitchFamily="18" charset="0"/>
              </a:rPr>
              <a:t>.</a:t>
            </a:r>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56792"/>
            <a:ext cx="4492231"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6" descr="Description: C:\Users\Administrator\Documents\IMG_20190512_154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564904"/>
            <a:ext cx="406865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7263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457200" algn="just">
              <a:buNone/>
            </a:pP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a:t>
            </a:r>
            <a:r>
              <a:rPr lang="en-US" sz="2400" dirty="0">
                <a:latin typeface="Times New Roman" pitchFamily="18" charset="0"/>
                <a:cs typeface="Times New Roman" pitchFamily="18" charset="0"/>
              </a:rPr>
              <a:t> khan qua </a:t>
            </a:r>
            <a:r>
              <a:rPr lang="en-US" sz="2400" dirty="0" err="1">
                <a:latin typeface="Times New Roman" pitchFamily="18" charset="0"/>
                <a:cs typeface="Times New Roman" pitchFamily="18" charset="0"/>
              </a:rPr>
              <a:t>tranh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p>
          <a:p>
            <a:pPr marL="0" indent="457200" algn="just">
              <a:buNone/>
            </a:pP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đoán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a:t>
            </a:r>
          </a:p>
          <a:p>
            <a:endParaRPr lang="en-US" dirty="0"/>
          </a:p>
        </p:txBody>
      </p:sp>
      <p:sp>
        <p:nvSpPr>
          <p:cNvPr id="4" name="Rectangle 3"/>
          <p:cNvSpPr/>
          <p:nvPr/>
        </p:nvSpPr>
        <p:spPr>
          <a:xfrm>
            <a:off x="539552" y="260648"/>
            <a:ext cx="828092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i="1" dirty="0" err="1">
                <a:solidFill>
                  <a:srgbClr val="FF0000"/>
                </a:solidFill>
                <a:latin typeface="Times New Roman" pitchFamily="18" charset="0"/>
                <a:cs typeface="Times New Roman" pitchFamily="18" charset="0"/>
              </a:rPr>
              <a:t>Biện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pháp</a:t>
            </a:r>
            <a:r>
              <a:rPr lang="en-US" sz="2000" b="1" i="1" dirty="0">
                <a:solidFill>
                  <a:srgbClr val="FF0000"/>
                </a:solidFill>
                <a:latin typeface="Times New Roman" pitchFamily="18" charset="0"/>
                <a:cs typeface="Times New Roman" pitchFamily="18" charset="0"/>
              </a:rPr>
              <a:t> </a:t>
            </a:r>
            <a:r>
              <a:rPr lang="en-US" sz="2000" b="1" i="1" dirty="0" smtClean="0">
                <a:solidFill>
                  <a:srgbClr val="FF0000"/>
                </a:solidFill>
                <a:latin typeface="Times New Roman" pitchFamily="18" charset="0"/>
                <a:cs typeface="Times New Roman" pitchFamily="18" charset="0"/>
              </a:rPr>
              <a:t>2: </a:t>
            </a:r>
            <a:r>
              <a:rPr lang="en-US" sz="2000" b="1" i="1" dirty="0" err="1">
                <a:solidFill>
                  <a:srgbClr val="FF0000"/>
                </a:solidFill>
                <a:latin typeface="Times New Roman" pitchFamily="18" charset="0"/>
                <a:cs typeface="Times New Roman" pitchFamily="18" charset="0"/>
              </a:rPr>
              <a:t>Ứng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dụng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các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thí</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nghiệm</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khám</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phá</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khoa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học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vào</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các</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hoạt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động</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23515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60648"/>
            <a:ext cx="8229600" cy="5865515"/>
          </a:xfrm>
        </p:spPr>
        <p:txBody>
          <a:bodyPr/>
          <a:lstStyle/>
          <a:p>
            <a:pPr marL="0" indent="0" algn="just">
              <a:buNone/>
            </a:pPr>
            <a:r>
              <a:rPr lang="en-US" sz="1800" dirty="0" err="1">
                <a:latin typeface="Times New Roman" pitchFamily="18" charset="0"/>
                <a:cs typeface="Times New Roman" pitchFamily="18" charset="0"/>
              </a:rPr>
              <a:t>Ví</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dụ</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Tạo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đồ</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dùng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từ</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nguyên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từ</a:t>
            </a:r>
            <a:r>
              <a:rPr lang="en-US" sz="1800" dirty="0">
                <a:latin typeface="Times New Roman" pitchFamily="18" charset="0"/>
                <a:cs typeface="Times New Roman" pitchFamily="18" charset="0"/>
              </a:rPr>
              <a:t> chai </a:t>
            </a:r>
            <a:r>
              <a:rPr lang="en-US" sz="1800" dirty="0" err="1">
                <a:latin typeface="Times New Roman" pitchFamily="18" charset="0"/>
                <a:cs typeface="Times New Roman" pitchFamily="18" charset="0"/>
              </a:rPr>
              <a:t>nhựa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những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tre</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bỏ</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để</a:t>
            </a:r>
            <a:r>
              <a:rPr lang="en-US" sz="1800" dirty="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trẻ</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làm</a:t>
            </a:r>
            <a:r>
              <a:rPr lang="en-US" sz="1800" dirty="0" smtClean="0">
                <a:latin typeface="Times New Roman" pitchFamily="18" charset="0"/>
                <a:cs typeface="Times New Roman" pitchFamily="18" charset="0"/>
              </a:rPr>
              <a:t> </a:t>
            </a:r>
            <a:r>
              <a:rPr lang="en-US" sz="1800" dirty="0" err="1">
                <a:latin typeface="Times New Roman" pitchFamily="18" charset="0"/>
                <a:cs typeface="Times New Roman" pitchFamily="18" charset="0"/>
              </a:rPr>
              <a:t>nên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thí</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nghiệm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dòng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chảy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nước</a:t>
            </a:r>
            <a:r>
              <a:rPr lang="en-US" sz="1800" dirty="0" smtClean="0">
                <a:latin typeface="Times New Roman" pitchFamily="18" charset="0"/>
                <a:cs typeface="Times New Roman" pitchFamily="18" charset="0"/>
              </a:rPr>
              <a:t>.</a:t>
            </a:r>
            <a:endParaRPr lang="en-US" dirty="0"/>
          </a:p>
        </p:txBody>
      </p:sp>
      <p:pic>
        <p:nvPicPr>
          <p:cNvPr id="12290" name="Ảnh 31"/>
          <p:cNvPicPr>
            <a:picLocks noChangeAspect="1" noChangeArrowheads="1"/>
          </p:cNvPicPr>
          <p:nvPr/>
        </p:nvPicPr>
        <p:blipFill>
          <a:blip r:embed="rId2">
            <a:extLst>
              <a:ext uri="{28A0092B-C50C-407E-A947-70E740481C1C}">
                <a14:useLocalDpi xmlns:a14="http://schemas.microsoft.com/office/drawing/2010/main" val="0"/>
              </a:ext>
            </a:extLst>
          </a:blip>
          <a:srcRect l="7445"/>
          <a:stretch>
            <a:fillRect/>
          </a:stretch>
        </p:blipFill>
        <p:spPr bwMode="auto">
          <a:xfrm>
            <a:off x="251520" y="1772816"/>
            <a:ext cx="4248472" cy="417646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Ảnh 32"/>
          <p:cNvPicPr>
            <a:picLocks noChangeAspect="1" noChangeArrowheads="1"/>
          </p:cNvPicPr>
          <p:nvPr/>
        </p:nvPicPr>
        <p:blipFill>
          <a:blip r:embed="rId3">
            <a:extLst>
              <a:ext uri="{28A0092B-C50C-407E-A947-70E740481C1C}">
                <a14:useLocalDpi xmlns:a14="http://schemas.microsoft.com/office/drawing/2010/main" val="0"/>
              </a:ext>
            </a:extLst>
          </a:blip>
          <a:srcRect l="8534" t="9222" r="10583"/>
          <a:stretch>
            <a:fillRect/>
          </a:stretch>
        </p:blipFill>
        <p:spPr bwMode="auto">
          <a:xfrm>
            <a:off x="4644008" y="1789634"/>
            <a:ext cx="4104456" cy="4142827"/>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1961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C:\Users\Administrator\Downloads\images (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842493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3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C:\Users\Administrator\Downloads\qs chim no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692696"/>
            <a:ext cx="6340141"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672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Administrator\Downloads\9-khoa-hoc-cho-be-5-tuo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99992" y="764704"/>
            <a:ext cx="432048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HELLO\Downloads\111111111111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96752"/>
            <a:ext cx="374441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684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HELLO\Downloads\2222222222222222222222222222222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9632" y="548680"/>
            <a:ext cx="6858000"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08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HELLO\Downloads\555555555555555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344" y="0"/>
            <a:ext cx="5052053" cy="44371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ELLO\Downloads\666666666666666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129" y="2348880"/>
            <a:ext cx="4327871" cy="484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551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C:\Users\Administrator\Downloads\lam-dan-tu-che-bang-nuoc-33438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052736"/>
            <a:ext cx="7620000" cy="401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strator\Downloads\tải xuố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256600"/>
            <a:ext cx="1236559" cy="80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6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C:\Users\Administrator\Downloads\images (1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0031" y="116634"/>
            <a:ext cx="5959878" cy="316402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Administrator\Downloads\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3471591"/>
            <a:ext cx="5984213" cy="336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970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584" y="1600200"/>
            <a:ext cx="7704856" cy="4525963"/>
          </a:xfrm>
        </p:spPr>
        <p:txBody>
          <a:bodyPr>
            <a:noAutofit/>
          </a:bodyPr>
          <a:lstStyle/>
          <a:p>
            <a:pPr marL="0" indent="457200" algn="just">
              <a:buNone/>
            </a:pPr>
            <a:endParaRPr lang="en-US" sz="2000" dirty="0" smtClean="0">
              <a:latin typeface="Times New Roman" pitchFamily="18" charset="0"/>
              <a:cs typeface="Times New Roman" pitchFamily="18" charset="0"/>
            </a:endParaRPr>
          </a:p>
          <a:p>
            <a:pPr marL="0" indent="457200" algn="just">
              <a:buNone/>
            </a:pPr>
            <a:r>
              <a:rPr lang="en-US" sz="2000" dirty="0" err="1" smtClean="0">
                <a:solidFill>
                  <a:srgbClr val="7030A0"/>
                </a:solidFill>
                <a:latin typeface="Times New Roman" pitchFamily="18" charset="0"/>
                <a:cs typeface="Times New Roman" pitchFamily="18" charset="0"/>
              </a:rPr>
              <a:t>Phối</a:t>
            </a:r>
            <a:r>
              <a:rPr lang="en-US" sz="2000" dirty="0" smtClean="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hợp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huynh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việc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cung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cấp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thêm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những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kiến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thức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về</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thế</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xung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Đối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mầm</a:t>
            </a:r>
            <a:r>
              <a:rPr lang="en-US" sz="2000" dirty="0">
                <a:solidFill>
                  <a:srgbClr val="7030A0"/>
                </a:solidFill>
                <a:latin typeface="Times New Roman" pitchFamily="18" charset="0"/>
                <a:cs typeface="Times New Roman" pitchFamily="18" charset="0"/>
              </a:rPr>
              <a:t> non </a:t>
            </a:r>
            <a:r>
              <a:rPr lang="en-US" sz="2000" dirty="0" err="1">
                <a:solidFill>
                  <a:srgbClr val="7030A0"/>
                </a:solidFill>
                <a:latin typeface="Times New Roman" pitchFamily="18" charset="0"/>
                <a:cs typeface="Times New Roman" pitchFamily="18" charset="0"/>
              </a:rPr>
              <a:t>dễ</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nhớ</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lại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dễ</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nếu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đ­ược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luyện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tập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xuyên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thì</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sau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ngày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nghỉ</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sẽ</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lời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cô</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dạy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Vì</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thế</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tôi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xuyên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trao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huynh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giờ</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đón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để</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hiểu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được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tính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để</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huynh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luyện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thêm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Động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cháu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chỉ</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biết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bảo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vệ</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môi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trư­ờng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xung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còn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giữ</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gìn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giúp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đỡ</a:t>
            </a:r>
            <a:r>
              <a:rPr lang="en-US" sz="2000" dirty="0">
                <a:solidFill>
                  <a:srgbClr val="7030A0"/>
                </a:solidFill>
                <a:latin typeface="Times New Roman" pitchFamily="18" charset="0"/>
                <a:cs typeface="Times New Roman" pitchFamily="18" charset="0"/>
              </a:rPr>
              <a:t> cha </a:t>
            </a:r>
            <a:r>
              <a:rPr lang="en-US" sz="2000" dirty="0" err="1">
                <a:solidFill>
                  <a:srgbClr val="7030A0"/>
                </a:solidFill>
                <a:latin typeface="Times New Roman" pitchFamily="18" charset="0"/>
                <a:cs typeface="Times New Roman" pitchFamily="18" charset="0"/>
              </a:rPr>
              <a:t>mẹ</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những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việc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vệ</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sinh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nhỏ</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Trao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huynh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mua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những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quyển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tranh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về</a:t>
            </a:r>
            <a:r>
              <a:rPr lang="en-US" sz="2000" dirty="0">
                <a:solidFill>
                  <a:srgbClr val="7030A0"/>
                </a:solidFill>
                <a:latin typeface="Times New Roman" pitchFamily="18" charset="0"/>
                <a:cs typeface="Times New Roman" pitchFamily="18" charset="0"/>
              </a:rPr>
              <a:t> con </a:t>
            </a:r>
            <a:r>
              <a:rPr lang="en-US" sz="2000" dirty="0" err="1">
                <a:solidFill>
                  <a:srgbClr val="7030A0"/>
                </a:solidFill>
                <a:latin typeface="Times New Roman" pitchFamily="18" charset="0"/>
                <a:cs typeface="Times New Roman" pitchFamily="18" charset="0"/>
              </a:rPr>
              <a:t>vật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cây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cỏ</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phù</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hợp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lứa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tuổi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đ­ọc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làm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quen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ảnh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chữ</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viết</a:t>
            </a:r>
            <a:r>
              <a:rPr lang="en-US" sz="2000" dirty="0">
                <a:solidFill>
                  <a:srgbClr val="7030A0"/>
                </a:solidFill>
                <a:latin typeface="Times New Roman" pitchFamily="18" charset="0"/>
                <a:cs typeface="Times New Roman" pitchFamily="18" charset="0"/>
              </a:rPr>
              <a:t>. </a:t>
            </a:r>
          </a:p>
        </p:txBody>
      </p:sp>
      <p:sp>
        <p:nvSpPr>
          <p:cNvPr id="4" name="Rectangle 3"/>
          <p:cNvSpPr/>
          <p:nvPr/>
        </p:nvSpPr>
        <p:spPr>
          <a:xfrm>
            <a:off x="1907704" y="404664"/>
            <a:ext cx="6048672"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err="1">
                <a:solidFill>
                  <a:srgbClr val="FFFF00"/>
                </a:solidFill>
                <a:latin typeface="Times New Roman" pitchFamily="18" charset="0"/>
                <a:cs typeface="Times New Roman" pitchFamily="18" charset="0"/>
              </a:rPr>
              <a:t>Biện</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pháp</a:t>
            </a:r>
            <a:r>
              <a:rPr lang="en-US" sz="2400" b="1" i="1" dirty="0">
                <a:solidFill>
                  <a:srgbClr val="FFFF00"/>
                </a:solidFill>
                <a:latin typeface="Times New Roman" pitchFamily="18" charset="0"/>
                <a:cs typeface="Times New Roman" pitchFamily="18" charset="0"/>
              </a:rPr>
              <a:t> </a:t>
            </a:r>
            <a:r>
              <a:rPr lang="en-US" sz="2400" b="1" i="1" dirty="0" smtClean="0">
                <a:solidFill>
                  <a:srgbClr val="FFFF00"/>
                </a:solidFill>
                <a:latin typeface="Times New Roman" pitchFamily="18" charset="0"/>
                <a:cs typeface="Times New Roman" pitchFamily="18" charset="0"/>
              </a:rPr>
              <a:t>3: </a:t>
            </a:r>
            <a:r>
              <a:rPr lang="en-US" sz="2400" b="1" i="1" dirty="0" err="1">
                <a:solidFill>
                  <a:srgbClr val="FFFF00"/>
                </a:solidFill>
                <a:latin typeface="Times New Roman" pitchFamily="18" charset="0"/>
                <a:cs typeface="Times New Roman" pitchFamily="18" charset="0"/>
              </a:rPr>
              <a:t>Kết</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hợp</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với</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phụ</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huynh</a:t>
            </a:r>
            <a:endParaRPr lang="en-US" sz="24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4091784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600200"/>
            <a:ext cx="7272808" cy="4525963"/>
          </a:xfrm>
        </p:spPr>
        <p:txBody>
          <a:bodyPr>
            <a:normAutofit/>
          </a:bodyPr>
          <a:lstStyle/>
          <a:p>
            <a:pPr marL="0" indent="457200" algn="just">
              <a:buNone/>
            </a:pPr>
            <a:r>
              <a:rPr lang="en-US" sz="2400" dirty="0" err="1">
                <a:solidFill>
                  <a:srgbClr val="7030A0"/>
                </a:solidFill>
                <a:latin typeface="Times New Roman" pitchFamily="18" charset="0"/>
                <a:cs typeface="Times New Roman" pitchFamily="18" charset="0"/>
              </a:rPr>
              <a:t>Xây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dựng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một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góc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nhỏ</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nhà</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có</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chăm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sóc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cây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xanh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với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cát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với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nước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vào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những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ngày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nghỉ</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của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từ</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đó</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gọi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tình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yêu</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nhiên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thích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thú</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khám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phá</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các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sự</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vật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hiện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tượng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xung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quanh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a:t>
            </a:r>
          </a:p>
          <a:p>
            <a:pPr marL="0" indent="457200" algn="just">
              <a:buNone/>
            </a:pPr>
            <a:r>
              <a:rPr lang="en-US" sz="2400" dirty="0" err="1" smtClean="0">
                <a:solidFill>
                  <a:srgbClr val="7030A0"/>
                </a:solidFill>
                <a:latin typeface="Times New Roman" pitchFamily="18" charset="0"/>
                <a:cs typeface="Times New Roman" pitchFamily="18" charset="0"/>
              </a:rPr>
              <a:t>Vận</a:t>
            </a:r>
            <a:r>
              <a:rPr lang="en-US" sz="2400" dirty="0" smtClean="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phụ</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huynh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ủng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hộ</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nguyên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vật</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liệu</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cây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cảnh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có</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sẵn</a:t>
            </a:r>
            <a:r>
              <a:rPr lang="en-US" sz="2400" dirty="0">
                <a:solidFill>
                  <a:srgbClr val="7030A0"/>
                </a:solidFill>
                <a:latin typeface="Times New Roman" pitchFamily="18" charset="0"/>
                <a:cs typeface="Times New Roman" pitchFamily="18" charset="0"/>
              </a:rPr>
              <a:t> ở </a:t>
            </a:r>
            <a:r>
              <a:rPr lang="en-US" sz="2400" dirty="0" err="1">
                <a:solidFill>
                  <a:srgbClr val="7030A0"/>
                </a:solidFill>
                <a:latin typeface="Times New Roman" pitchFamily="18" charset="0"/>
                <a:cs typeface="Times New Roman" pitchFamily="18" charset="0"/>
              </a:rPr>
              <a:t>địa</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phương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làm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đồ</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dùng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đồ</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chơi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phục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vụ</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thêm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theo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từng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chủ</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điểm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nhằm</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giúp</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trẻ</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có</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giờ</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học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sinh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động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hơn</a:t>
            </a:r>
            <a:r>
              <a:rPr lang="en-US" sz="2400" dirty="0">
                <a:solidFill>
                  <a:srgbClr val="7030A0"/>
                </a:solidFill>
                <a:latin typeface="Times New Roman" pitchFamily="18" charset="0"/>
                <a:cs typeface="Times New Roman" pitchFamily="18" charset="0"/>
              </a:rPr>
              <a:t>.</a:t>
            </a:r>
          </a:p>
          <a:p>
            <a:endParaRPr lang="en-US" dirty="0"/>
          </a:p>
        </p:txBody>
      </p:sp>
      <p:sp>
        <p:nvSpPr>
          <p:cNvPr id="4" name="Title 3"/>
          <p:cNvSpPr>
            <a:spLocks noGrp="1"/>
          </p:cNvSpPr>
          <p:nvPr>
            <p:ph type="title"/>
          </p:nvPr>
        </p:nvSpPr>
        <p:spPr>
          <a:xfrm>
            <a:off x="1475656" y="260648"/>
            <a:ext cx="5987008" cy="850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i="1" dirty="0" err="1">
                <a:solidFill>
                  <a:srgbClr val="FFFF00"/>
                </a:solidFill>
                <a:latin typeface="Times New Roman" pitchFamily="18" charset="0"/>
                <a:cs typeface="Times New Roman" pitchFamily="18" charset="0"/>
              </a:rPr>
              <a:t>Biện</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pháp</a:t>
            </a:r>
            <a:r>
              <a:rPr lang="en-US" sz="2400" b="1" i="1" dirty="0">
                <a:solidFill>
                  <a:srgbClr val="FFFF00"/>
                </a:solidFill>
                <a:latin typeface="Times New Roman" pitchFamily="18" charset="0"/>
                <a:cs typeface="Times New Roman" pitchFamily="18" charset="0"/>
              </a:rPr>
              <a:t> </a:t>
            </a:r>
            <a:r>
              <a:rPr lang="en-US" sz="2400" b="1" i="1" dirty="0" smtClean="0">
                <a:solidFill>
                  <a:srgbClr val="FFFF00"/>
                </a:solidFill>
                <a:latin typeface="Times New Roman" pitchFamily="18" charset="0"/>
                <a:cs typeface="Times New Roman" pitchFamily="18" charset="0"/>
              </a:rPr>
              <a:t>3: </a:t>
            </a:r>
            <a:r>
              <a:rPr lang="en-US" sz="2400" b="1" i="1" dirty="0" err="1">
                <a:solidFill>
                  <a:srgbClr val="FFFF00"/>
                </a:solidFill>
                <a:latin typeface="Times New Roman" pitchFamily="18" charset="0"/>
                <a:cs typeface="Times New Roman" pitchFamily="18" charset="0"/>
              </a:rPr>
              <a:t>Kết</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hợp</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với</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phụ</a:t>
            </a:r>
            <a:r>
              <a:rPr lang="en-US" sz="2400" b="1" i="1" dirty="0">
                <a:solidFill>
                  <a:srgbClr val="FFFF00"/>
                </a:solidFill>
                <a:latin typeface="Times New Roman" pitchFamily="18" charset="0"/>
                <a:cs typeface="Times New Roman" pitchFamily="18" charset="0"/>
              </a:rPr>
              <a:t> </a:t>
            </a:r>
            <a:r>
              <a:rPr lang="en-US" sz="2400" b="1" i="1" dirty="0" err="1">
                <a:solidFill>
                  <a:srgbClr val="FFFF00"/>
                </a:solidFill>
                <a:latin typeface="Times New Roman" pitchFamily="18" charset="0"/>
                <a:cs typeface="Times New Roman" pitchFamily="18" charset="0"/>
              </a:rPr>
              <a:t>huynh</a:t>
            </a:r>
            <a:endParaRPr lang="en-US" sz="24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518995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80728"/>
            <a:ext cx="8229600" cy="5145435"/>
          </a:xfrm>
        </p:spPr>
        <p:txBody>
          <a:bodyPr>
            <a:normAutofit/>
          </a:bodyPr>
          <a:lstStyle/>
          <a:p>
            <a:pPr marL="0" indent="457200" algn="just">
              <a:buNone/>
            </a:pPr>
            <a:endParaRPr lang="en-US" sz="2400" b="1" dirty="0" smtClean="0">
              <a:solidFill>
                <a:srgbClr val="002060"/>
              </a:solidFill>
              <a:latin typeface="Times New Roman" pitchFamily="18" charset="0"/>
              <a:cs typeface="Times New Roman" pitchFamily="18" charset="0"/>
            </a:endParaRPr>
          </a:p>
          <a:p>
            <a:pPr marL="0" indent="457200" algn="just">
              <a:buNone/>
            </a:pPr>
            <a:r>
              <a:rPr lang="en-US" sz="2400" b="1" dirty="0" smtClean="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Về</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phía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trẻ</a:t>
            </a:r>
            <a:r>
              <a:rPr lang="en-US" sz="2400" b="1" dirty="0">
                <a:solidFill>
                  <a:srgbClr val="002060"/>
                </a:solidFill>
                <a:latin typeface="Times New Roman" pitchFamily="18" charset="0"/>
                <a:cs typeface="Times New Roman" pitchFamily="18" charset="0"/>
              </a:rPr>
              <a:t>:</a:t>
            </a:r>
            <a:endParaRPr lang="en-US" sz="2400" dirty="0">
              <a:solidFill>
                <a:srgbClr val="002060"/>
              </a:solidFill>
              <a:latin typeface="Times New Roman" pitchFamily="18" charset="0"/>
              <a:cs typeface="Times New Roman" pitchFamily="18" charset="0"/>
            </a:endParaRPr>
          </a:p>
          <a:p>
            <a:pPr algn="just">
              <a:buFontTx/>
              <a:buChar char="-"/>
            </a:pPr>
            <a:r>
              <a:rPr lang="en-US" sz="2200" dirty="0" err="1" smtClean="0">
                <a:latin typeface="Times New Roman" pitchFamily="18" charset="0"/>
                <a:cs typeface="Times New Roman" pitchFamily="18" charset="0"/>
              </a:rPr>
              <a:t>Hoạt</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còn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giúp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tin </a:t>
            </a:r>
            <a:r>
              <a:rPr lang="en-US" sz="2200" dirty="0" err="1">
                <a:latin typeface="Times New Roman" pitchFamily="18" charset="0"/>
                <a:cs typeface="Times New Roman" pitchFamily="18" charset="0"/>
              </a:rPr>
              <a:t>tham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tập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hồn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tiếp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với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mọi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xung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quanh</a:t>
            </a:r>
            <a:r>
              <a:rPr lang="en-US" sz="2200" dirty="0">
                <a:latin typeface="Times New Roman" pitchFamily="18" charset="0"/>
                <a:cs typeface="Times New Roman" pitchFamily="18" charset="0"/>
              </a:rPr>
              <a:t>. </a:t>
            </a:r>
            <a:endParaRPr lang="en-US" sz="2200" dirty="0" smtClean="0">
              <a:latin typeface="Times New Roman" pitchFamily="18" charset="0"/>
              <a:cs typeface="Times New Roman" pitchFamily="18" charset="0"/>
            </a:endParaRPr>
          </a:p>
          <a:p>
            <a:pPr algn="just">
              <a:buFontTx/>
              <a:buChar char="-"/>
            </a:pPr>
            <a:r>
              <a:rPr lang="en-US" sz="2200" dirty="0" err="1" smtClean="0">
                <a:latin typeface="Times New Roman" pitchFamily="18" charset="0"/>
                <a:cs typeface="Times New Roman" pitchFamily="18" charset="0"/>
              </a:rPr>
              <a:t>Trẻ</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sát</a:t>
            </a:r>
            <a:r>
              <a:rPr lang="en-US" sz="2200" dirty="0">
                <a:latin typeface="Times New Roman" pitchFamily="18" charset="0"/>
                <a:cs typeface="Times New Roman" pitchFamily="18" charset="0"/>
              </a:rPr>
              <a:t>, tri </a:t>
            </a:r>
            <a:r>
              <a:rPr lang="en-US" sz="2200" dirty="0" err="1">
                <a:latin typeface="Times New Roman" pitchFamily="18" charset="0"/>
                <a:cs typeface="Times New Roman" pitchFamily="18" charset="0"/>
              </a:rPr>
              <a:t>giác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tốt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chủ</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động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đối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tượng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quan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tỏ</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nhẹn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hoạt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từ</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trẻ</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phú</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năng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diễn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tốt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hơn</a:t>
            </a:r>
            <a:r>
              <a:rPr lang="en-US" sz="2200" dirty="0">
                <a:latin typeface="Times New Roman" pitchFamily="18" charset="0"/>
                <a:cs typeface="Times New Roman" pitchFamily="18" charset="0"/>
              </a:rPr>
              <a:t>.</a:t>
            </a:r>
          </a:p>
          <a:p>
            <a:endParaRPr lang="en-US" dirty="0"/>
          </a:p>
        </p:txBody>
      </p:sp>
      <p:sp>
        <p:nvSpPr>
          <p:cNvPr id="4" name="Rounded Rectangle 3"/>
          <p:cNvSpPr/>
          <p:nvPr/>
        </p:nvSpPr>
        <p:spPr>
          <a:xfrm>
            <a:off x="467544" y="332656"/>
            <a:ext cx="8280920"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latin typeface="Times New Roman" pitchFamily="18" charset="0"/>
                <a:cs typeface="Times New Roman" pitchFamily="18" charset="0"/>
              </a:rPr>
              <a:t>Hiệu</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quả</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thực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việc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dụng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pháp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trong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thực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tế</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dạy</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học</a:t>
            </a:r>
            <a:endParaRPr lang="en-US" sz="2000" dirty="0">
              <a:solidFill>
                <a:srgbClr val="FFFF00"/>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37079713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600200"/>
            <a:ext cx="7128792" cy="4525963"/>
          </a:xfrm>
        </p:spPr>
        <p:txBody>
          <a:bodyPr/>
          <a:lstStyle/>
          <a:p>
            <a:pPr marL="0" indent="457200" algn="just">
              <a:buNone/>
            </a:pP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Áp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dụng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trải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nghiệm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cháu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có</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thú</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tích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gia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tập</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hoạt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chú</a:t>
            </a:r>
            <a:r>
              <a:rPr lang="en-US" sz="2000" dirty="0">
                <a:latin typeface="Times New Roman" pitchFamily="18" charset="0"/>
                <a:cs typeface="Times New Roman" pitchFamily="18" charset="0"/>
              </a:rPr>
              <a:t> ý </a:t>
            </a:r>
            <a:r>
              <a:rPr lang="en-US" sz="2000" dirty="0" err="1">
                <a:latin typeface="Times New Roman" pitchFamily="18" charset="0"/>
                <a:cs typeface="Times New Roman" pitchFamily="18" charset="0"/>
              </a:rPr>
              <a:t>nâng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rõ</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rệt</a:t>
            </a:r>
            <a:r>
              <a:rPr lang="en-US" sz="2000" dirty="0">
                <a:latin typeface="Times New Roman" pitchFamily="18" charset="0"/>
                <a:cs typeface="Times New Roman" pitchFamily="18" charset="0"/>
              </a:rPr>
              <a:t>.</a:t>
            </a:r>
          </a:p>
          <a:p>
            <a:pPr marL="0" indent="457200" algn="just">
              <a:buNone/>
            </a:pPr>
            <a:r>
              <a:rPr lang="pl-PL" sz="2000" dirty="0" smtClean="0">
                <a:latin typeface="Times New Roman" pitchFamily="18" charset="0"/>
                <a:cs typeface="Times New Roman" pitchFamily="18" charset="0"/>
              </a:rPr>
              <a:t>- </a:t>
            </a:r>
            <a:r>
              <a:rPr lang="pl-PL" sz="2000" dirty="0">
                <a:latin typeface="Times New Roman" pitchFamily="18" charset="0"/>
                <a:cs typeface="Times New Roman" pitchFamily="18" charset="0"/>
              </a:rPr>
              <a:t>Biết giúp đỡ bố mẹ làm những công việc nhẹ hằng ngày, hầu hết cha mẹ trẻ rất vui mừng về sự tiến bộ của con mình;</a:t>
            </a:r>
            <a:endParaRPr lang="en-US" sz="2000" dirty="0">
              <a:latin typeface="Times New Roman" pitchFamily="18" charset="0"/>
              <a:cs typeface="Times New Roman" pitchFamily="18" charset="0"/>
            </a:endParaRPr>
          </a:p>
          <a:p>
            <a:pPr marL="0" indent="457200" algn="just">
              <a:buNone/>
            </a:pPr>
            <a:r>
              <a:rPr lang="pl-PL" sz="2000" dirty="0">
                <a:latin typeface="Times New Roman" pitchFamily="18" charset="0"/>
                <a:cs typeface="Times New Roman" pitchFamily="18" charset="0"/>
              </a:rPr>
              <a:t>- Phát triển được các kỹ năng phán đoán, suy luận, biết đưa ra quyết định của mình, ứng phó kịp thời và linh hoạt với mọi tình huống xảy ra</a:t>
            </a:r>
            <a:endParaRPr lang="en-US" sz="2000" dirty="0">
              <a:latin typeface="Times New Roman" pitchFamily="18" charset="0"/>
              <a:cs typeface="Times New Roman" pitchFamily="18" charset="0"/>
            </a:endParaRPr>
          </a:p>
          <a:p>
            <a:endParaRPr lang="en-US" dirty="0"/>
          </a:p>
        </p:txBody>
      </p:sp>
      <p:sp>
        <p:nvSpPr>
          <p:cNvPr id="4" name="Title 3"/>
          <p:cNvSpPr>
            <a:spLocks noGrp="1"/>
          </p:cNvSpPr>
          <p:nvPr>
            <p:ph type="title"/>
          </p:nvPr>
        </p:nvSpPr>
        <p:spPr>
          <a:xfrm>
            <a:off x="467544" y="260648"/>
            <a:ext cx="8229600" cy="796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US" sz="2000" b="1" dirty="0" smtClean="0">
                <a:solidFill>
                  <a:srgbClr val="FFFF00"/>
                </a:solidFill>
                <a:latin typeface="Times New Roman" pitchFamily="18" charset="0"/>
                <a:cs typeface="Times New Roman" pitchFamily="18" charset="0"/>
              </a:rPr>
              <a:t/>
            </a:r>
            <a:br>
              <a:rPr lang="en-US" sz="2000" b="1" dirty="0" smtClean="0">
                <a:solidFill>
                  <a:srgbClr val="FFFF00"/>
                </a:solidFill>
                <a:latin typeface="Times New Roman" pitchFamily="18" charset="0"/>
                <a:cs typeface="Times New Roman" pitchFamily="18" charset="0"/>
              </a:rPr>
            </a:br>
            <a:r>
              <a:rPr lang="en-US" sz="2000" b="1" dirty="0">
                <a:solidFill>
                  <a:srgbClr val="FFFF00"/>
                </a:solidFill>
                <a:latin typeface="Times New Roman" pitchFamily="18" charset="0"/>
                <a:cs typeface="Times New Roman" pitchFamily="18" charset="0"/>
              </a:rPr>
              <a:t/>
            </a:r>
            <a:br>
              <a:rPr lang="en-US" sz="2000" b="1" dirty="0">
                <a:solidFill>
                  <a:srgbClr val="FFFF00"/>
                </a:solidFill>
                <a:latin typeface="Times New Roman" pitchFamily="18" charset="0"/>
                <a:cs typeface="Times New Roman" pitchFamily="18" charset="0"/>
              </a:rPr>
            </a:br>
            <a:r>
              <a:rPr lang="en-US" sz="2000" b="1" dirty="0" smtClean="0">
                <a:solidFill>
                  <a:srgbClr val="FFFF00"/>
                </a:solidFill>
                <a:latin typeface="Times New Roman" pitchFamily="18" charset="0"/>
                <a:cs typeface="Times New Roman" pitchFamily="18" charset="0"/>
              </a:rPr>
              <a:t/>
            </a:r>
            <a:br>
              <a:rPr lang="en-US" sz="2000" b="1" dirty="0" smtClean="0">
                <a:solidFill>
                  <a:srgbClr val="FFFF00"/>
                </a:solidFill>
                <a:latin typeface="Times New Roman" pitchFamily="18" charset="0"/>
                <a:cs typeface="Times New Roman" pitchFamily="18" charset="0"/>
              </a:rPr>
            </a:br>
            <a:r>
              <a:rPr lang="en-US" sz="2000" b="1" dirty="0" err="1" smtClean="0">
                <a:solidFill>
                  <a:srgbClr val="FFFF00"/>
                </a:solidFill>
                <a:latin typeface="Times New Roman" pitchFamily="18" charset="0"/>
                <a:cs typeface="Times New Roman" pitchFamily="18" charset="0"/>
              </a:rPr>
              <a:t>Hiệu</a:t>
            </a:r>
            <a:r>
              <a:rPr lang="en-US" sz="2000" b="1" dirty="0" smtClean="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quả</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thực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của</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việc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dụng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biện</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pháp</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trong</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thực</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tế</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dạy</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học</a:t>
            </a:r>
            <a:endParaRPr lang="en-US" sz="2000" dirty="0">
              <a:solidFill>
                <a:srgbClr val="FFFF00"/>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6130434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Administrator\Downloads\z3795540707971_3be71d51f8371e10a5c7d0233ac918d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0648"/>
            <a:ext cx="4464496" cy="57606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ownloads\z3795540725349_899169e2bbfc68beee76f50c0e30edc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8118" y="1124744"/>
            <a:ext cx="4538378"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844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42813903"/>
              </p:ext>
            </p:extLst>
          </p:nvPr>
        </p:nvGraphicFramePr>
        <p:xfrm>
          <a:off x="395536" y="980728"/>
          <a:ext cx="8280920" cy="4188668"/>
        </p:xfrm>
        <a:graphic>
          <a:graphicData uri="http://schemas.openxmlformats.org/drawingml/2006/table">
            <a:tbl>
              <a:tblPr firstRow="1" firstCol="1" bandRow="1">
                <a:tableStyleId>{5C22544A-7EE6-4342-B048-85BDC9FD1C3A}</a:tableStyleId>
              </a:tblPr>
              <a:tblGrid>
                <a:gridCol w="2664296"/>
                <a:gridCol w="936104"/>
                <a:gridCol w="504056"/>
                <a:gridCol w="2664296"/>
                <a:gridCol w="864096"/>
                <a:gridCol w="648072"/>
              </a:tblGrid>
              <a:tr h="288032">
                <a:tc gridSpan="3">
                  <a:txBody>
                    <a:bodyPr/>
                    <a:lstStyle/>
                    <a:p>
                      <a:pPr marL="0" marR="0" algn="ctr">
                        <a:lnSpc>
                          <a:spcPct val="115000"/>
                        </a:lnSpc>
                        <a:spcBef>
                          <a:spcPts val="0"/>
                        </a:spcBef>
                        <a:spcAft>
                          <a:spcPts val="0"/>
                        </a:spcAft>
                      </a:pPr>
                      <a:r>
                        <a:rPr lang="en-US" sz="1400" dirty="0" err="1">
                          <a:effectLst/>
                          <a:latin typeface="Times New Roman" pitchFamily="18" charset="0"/>
                          <a:cs typeface="Times New Roman" pitchFamily="18" charset="0"/>
                        </a:rPr>
                        <a:t>Tháng</a:t>
                      </a:r>
                      <a:r>
                        <a:rPr lang="en-US" sz="1400" dirty="0">
                          <a:effectLst/>
                          <a:latin typeface="Times New Roman" pitchFamily="18" charset="0"/>
                          <a:cs typeface="Times New Roman" pitchFamily="18" charset="0"/>
                        </a:rPr>
                        <a:t> 9 </a:t>
                      </a:r>
                      <a:r>
                        <a:rPr lang="en-US" sz="1400" dirty="0" err="1">
                          <a:effectLst/>
                          <a:latin typeface="Times New Roman" pitchFamily="18" charset="0"/>
                          <a:cs typeface="Times New Roman" pitchFamily="18" charset="0"/>
                        </a:rPr>
                        <a:t>năm</a:t>
                      </a:r>
                      <a:r>
                        <a:rPr lang="en-US" sz="1400" dirty="0">
                          <a:effectLst/>
                          <a:latin typeface="Times New Roman" pitchFamily="18" charset="0"/>
                          <a:cs typeface="Times New Roman" pitchFamily="18" charset="0"/>
                        </a:rPr>
                        <a:t> 2020</a:t>
                      </a:r>
                      <a:endParaRPr lang="en-US" sz="1400" dirty="0">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400" dirty="0" err="1">
                          <a:effectLst/>
                          <a:latin typeface="Times New Roman" pitchFamily="18" charset="0"/>
                          <a:cs typeface="Times New Roman" pitchFamily="18" charset="0"/>
                        </a:rPr>
                        <a:t>Tháng</a:t>
                      </a:r>
                      <a:r>
                        <a:rPr lang="en-US" sz="1400" dirty="0">
                          <a:effectLst/>
                          <a:latin typeface="Times New Roman" pitchFamily="18" charset="0"/>
                          <a:cs typeface="Times New Roman" pitchFamily="18" charset="0"/>
                        </a:rPr>
                        <a:t> 05 </a:t>
                      </a:r>
                      <a:r>
                        <a:rPr lang="en-US" sz="1400" dirty="0" err="1">
                          <a:effectLst/>
                          <a:latin typeface="Times New Roman" pitchFamily="18" charset="0"/>
                          <a:cs typeface="Times New Roman" pitchFamily="18" charset="0"/>
                        </a:rPr>
                        <a:t>năm</a:t>
                      </a:r>
                      <a:r>
                        <a:rPr lang="en-US" sz="1400" dirty="0">
                          <a:effectLst/>
                          <a:latin typeface="Times New Roman" pitchFamily="18" charset="0"/>
                          <a:cs typeface="Times New Roman" pitchFamily="18" charset="0"/>
                        </a:rPr>
                        <a:t> 2021</a:t>
                      </a:r>
                      <a:endParaRPr lang="en-US" sz="1400" dirty="0">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hMerge="1">
                  <a:txBody>
                    <a:bodyPr/>
                    <a:lstStyle/>
                    <a:p>
                      <a:endParaRPr lang="en-US"/>
                    </a:p>
                  </a:txBody>
                  <a:tcPr/>
                </a:tc>
              </a:tr>
              <a:tr h="504056">
                <a:tc>
                  <a:txBody>
                    <a:bodyPr/>
                    <a:lstStyle/>
                    <a:p>
                      <a:pPr marL="0" marR="0" fontAlgn="base">
                        <a:lnSpc>
                          <a:spcPct val="115000"/>
                        </a:lnSpc>
                        <a:spcBef>
                          <a:spcPts val="0"/>
                        </a:spcBef>
                        <a:spcAft>
                          <a:spcPts val="0"/>
                        </a:spcAft>
                      </a:pPr>
                      <a:r>
                        <a:rPr lang="en-US" sz="1400" b="1">
                          <a:effectLst/>
                          <a:latin typeface="Times New Roman"/>
                          <a:ea typeface="Calibri"/>
                          <a:cs typeface="Times New Roman"/>
                        </a:rPr>
                        <a:t>  Nội dung</a:t>
                      </a:r>
                      <a:endParaRPr lang="en-US" sz="1400">
                        <a:effectLst/>
                        <a:latin typeface="Calibri"/>
                        <a:ea typeface="Calibri"/>
                        <a:cs typeface="Times New Roman"/>
                      </a:endParaRPr>
                    </a:p>
                  </a:txBody>
                  <a:tcPr marL="68580" marR="68580" marT="0" marB="0" anchor="b"/>
                </a:tc>
                <a:tc>
                  <a:txBody>
                    <a:bodyPr/>
                    <a:lstStyle/>
                    <a:p>
                      <a:pPr marL="0" marR="0">
                        <a:lnSpc>
                          <a:spcPct val="115000"/>
                        </a:lnSpc>
                        <a:spcBef>
                          <a:spcPts val="0"/>
                        </a:spcBef>
                        <a:spcAft>
                          <a:spcPts val="0"/>
                        </a:spcAft>
                      </a:pPr>
                      <a:r>
                        <a:rPr lang="en-US" sz="1400" b="1" dirty="0">
                          <a:effectLst/>
                          <a:latin typeface="Times New Roman"/>
                          <a:ea typeface="Calibri"/>
                          <a:cs typeface="Times New Roman"/>
                        </a:rPr>
                        <a:t> </a:t>
                      </a:r>
                      <a:endParaRPr lang="en-US" sz="1400" dirty="0">
                        <a:effectLst/>
                        <a:latin typeface="Calibri"/>
                        <a:ea typeface="Calibri"/>
                        <a:cs typeface="Times New Roman"/>
                      </a:endParaRPr>
                    </a:p>
                    <a:p>
                      <a:pPr marL="0" marR="0">
                        <a:lnSpc>
                          <a:spcPct val="115000"/>
                        </a:lnSpc>
                        <a:spcBef>
                          <a:spcPts val="0"/>
                        </a:spcBef>
                        <a:spcAft>
                          <a:spcPts val="0"/>
                        </a:spcAft>
                      </a:pPr>
                      <a:r>
                        <a:rPr lang="en-US" sz="1400" b="1" dirty="0" smtClean="0">
                          <a:effectLst/>
                          <a:latin typeface="Times New Roman"/>
                          <a:ea typeface="Calibri"/>
                          <a:cs typeface="Times New Roman"/>
                        </a:rPr>
                        <a:t>  </a:t>
                      </a:r>
                      <a:r>
                        <a:rPr lang="en-US" sz="1400" b="1" dirty="0" err="1" smtClean="0">
                          <a:effectLst/>
                          <a:latin typeface="Times New Roman"/>
                          <a:ea typeface="Calibri"/>
                          <a:cs typeface="Times New Roman"/>
                        </a:rPr>
                        <a:t>Kết</a:t>
                      </a:r>
                      <a:r>
                        <a:rPr lang="en-US" sz="1400" b="1" dirty="0" smtClean="0">
                          <a:effectLst/>
                          <a:latin typeface="Times New Roman"/>
                          <a:ea typeface="Calibri"/>
                          <a:cs typeface="Times New Roman"/>
                        </a:rPr>
                        <a:t> </a:t>
                      </a:r>
                      <a:r>
                        <a:rPr lang="en-US" sz="1400" b="1" dirty="0" err="1">
                          <a:effectLst/>
                          <a:latin typeface="Times New Roman"/>
                          <a:ea typeface="Calibri"/>
                          <a:cs typeface="Times New Roman"/>
                        </a:rPr>
                        <a:t>quả</a:t>
                      </a:r>
                      <a:endParaRPr lang="en-US" sz="1400" dirty="0">
                        <a:effectLst/>
                        <a:latin typeface="Calibri"/>
                        <a:ea typeface="Calibri"/>
                        <a:cs typeface="Times New Roman"/>
                      </a:endParaRPr>
                    </a:p>
                    <a:p>
                      <a:pPr marL="0" marR="0" algn="ctr" fontAlgn="base">
                        <a:lnSpc>
                          <a:spcPct val="115000"/>
                        </a:lnSpc>
                        <a:spcBef>
                          <a:spcPts val="0"/>
                        </a:spcBef>
                        <a:spcAft>
                          <a:spcPts val="0"/>
                        </a:spcAft>
                      </a:pPr>
                      <a:r>
                        <a:rPr lang="en-US" sz="1400" b="1" dirty="0" err="1">
                          <a:effectLst/>
                          <a:latin typeface="Times New Roman"/>
                          <a:ea typeface="Calibri"/>
                          <a:cs typeface="Times New Roman"/>
                        </a:rPr>
                        <a:t>đạt</a:t>
                      </a:r>
                      <a:r>
                        <a:rPr lang="en-US" sz="1400" b="1" dirty="0">
                          <a:effectLst/>
                          <a:latin typeface="Times New Roman"/>
                          <a:ea typeface="Calibri"/>
                          <a:cs typeface="Times New Roman"/>
                        </a:rPr>
                        <a:t> </a:t>
                      </a:r>
                      <a:r>
                        <a:rPr lang="en-US" sz="1400" b="1" dirty="0" err="1">
                          <a:effectLst/>
                          <a:latin typeface="Times New Roman"/>
                          <a:ea typeface="Calibri"/>
                          <a:cs typeface="Times New Roman"/>
                        </a:rPr>
                        <a:t>được</a:t>
                      </a:r>
                      <a:endParaRPr lang="en-US" sz="1400" dirty="0">
                        <a:effectLst/>
                        <a:latin typeface="Calibri"/>
                        <a:ea typeface="Calibri"/>
                        <a:cs typeface="Times New Roman"/>
                      </a:endParaRPr>
                    </a:p>
                  </a:txBody>
                  <a:tcPr marL="68580" marR="68580" marT="0" marB="0"/>
                </a:tc>
                <a:tc>
                  <a:txBody>
                    <a:bodyPr/>
                    <a:lstStyle/>
                    <a:p>
                      <a:pPr marL="0" marR="0" indent="20955" algn="ctr" fontAlgn="base">
                        <a:lnSpc>
                          <a:spcPct val="115000"/>
                        </a:lnSpc>
                        <a:spcBef>
                          <a:spcPts val="0"/>
                        </a:spcBef>
                        <a:spcAft>
                          <a:spcPts val="0"/>
                        </a:spcAft>
                      </a:pPr>
                      <a:r>
                        <a:rPr lang="en-US" sz="1400" b="1">
                          <a:effectLst/>
                          <a:latin typeface="Times New Roman"/>
                          <a:ea typeface="Calibri"/>
                          <a:cs typeface="Times New Roman"/>
                        </a:rPr>
                        <a:t>Tỉ lệ</a:t>
                      </a:r>
                      <a:endParaRPr lang="en-US" sz="1400">
                        <a:effectLst/>
                        <a:latin typeface="Calibri"/>
                        <a:ea typeface="Calibri"/>
                        <a:cs typeface="Times New Roman"/>
                      </a:endParaRPr>
                    </a:p>
                  </a:txBody>
                  <a:tcPr marL="68580" marR="68580" marT="0" marB="0" anchor="b"/>
                </a:tc>
                <a:tc>
                  <a:txBody>
                    <a:bodyPr/>
                    <a:lstStyle/>
                    <a:p>
                      <a:pPr marL="0" marR="0" algn="ctr" fontAlgn="base">
                        <a:lnSpc>
                          <a:spcPct val="115000"/>
                        </a:lnSpc>
                        <a:spcBef>
                          <a:spcPts val="0"/>
                        </a:spcBef>
                        <a:spcAft>
                          <a:spcPts val="0"/>
                        </a:spcAft>
                      </a:pPr>
                      <a:r>
                        <a:rPr lang="en-US" sz="1400" b="1">
                          <a:effectLst/>
                          <a:latin typeface="Times New Roman"/>
                          <a:ea typeface="Calibri"/>
                          <a:cs typeface="Times New Roman"/>
                        </a:rPr>
                        <a:t>Nội dung</a:t>
                      </a:r>
                      <a:endParaRPr lang="en-US" sz="1400">
                        <a:effectLst/>
                        <a:latin typeface="Calibri"/>
                        <a:ea typeface="Calibri"/>
                        <a:cs typeface="Times New Roman"/>
                      </a:endParaRPr>
                    </a:p>
                  </a:txBody>
                  <a:tcPr marL="68580" marR="68580" marT="0" marB="0" anchor="b"/>
                </a:tc>
                <a:tc>
                  <a:txBody>
                    <a:bodyPr/>
                    <a:lstStyle/>
                    <a:p>
                      <a:pPr marL="0" marR="0" algn="just">
                        <a:lnSpc>
                          <a:spcPct val="115000"/>
                        </a:lnSpc>
                        <a:spcBef>
                          <a:spcPts val="0"/>
                        </a:spcBef>
                        <a:spcAft>
                          <a:spcPts val="0"/>
                        </a:spcAft>
                      </a:pPr>
                      <a:r>
                        <a:rPr lang="en-US" sz="1400" b="1">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en-US" sz="1400" b="1">
                          <a:effectLst/>
                          <a:latin typeface="Times New Roman"/>
                          <a:ea typeface="Calibri"/>
                          <a:cs typeface="Times New Roman"/>
                        </a:rPr>
                        <a:t>Kết quả</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b="1">
                          <a:effectLst/>
                          <a:latin typeface="Times New Roman"/>
                          <a:ea typeface="Calibri"/>
                          <a:cs typeface="Times New Roman"/>
                        </a:rPr>
                        <a:t>đạt được</a:t>
                      </a:r>
                      <a:endParaRPr lang="en-US" sz="1400">
                        <a:effectLst/>
                        <a:latin typeface="Calibri"/>
                        <a:ea typeface="Calibri"/>
                        <a:cs typeface="Times New Roman"/>
                      </a:endParaRPr>
                    </a:p>
                  </a:txBody>
                  <a:tcPr marL="68580" marR="68580" marT="0" marB="0"/>
                </a:tc>
                <a:tc>
                  <a:txBody>
                    <a:bodyPr/>
                    <a:lstStyle/>
                    <a:p>
                      <a:pPr marL="0" marR="0" indent="20955" algn="ctr" fontAlgn="base">
                        <a:lnSpc>
                          <a:spcPct val="115000"/>
                        </a:lnSpc>
                        <a:spcBef>
                          <a:spcPts val="0"/>
                        </a:spcBef>
                        <a:spcAft>
                          <a:spcPts val="0"/>
                        </a:spcAft>
                      </a:pPr>
                      <a:r>
                        <a:rPr lang="en-US" sz="1400" b="1">
                          <a:effectLst/>
                          <a:latin typeface="Times New Roman"/>
                          <a:ea typeface="Calibri"/>
                          <a:cs typeface="Times New Roman"/>
                        </a:rPr>
                        <a:t>Tỉ lệ</a:t>
                      </a:r>
                      <a:endParaRPr lang="en-US" sz="1400">
                        <a:effectLst/>
                        <a:latin typeface="Calibri"/>
                        <a:ea typeface="Calibri"/>
                        <a:cs typeface="Times New Roman"/>
                      </a:endParaRPr>
                    </a:p>
                  </a:txBody>
                  <a:tcPr marL="68580" marR="68580" marT="0" marB="0" anchor="b"/>
                </a:tc>
              </a:tr>
              <a:tr h="0">
                <a:tc>
                  <a:txBody>
                    <a:bodyPr/>
                    <a:lstStyle/>
                    <a:p>
                      <a:pPr marL="0" marR="0" fontAlgn="base">
                        <a:lnSpc>
                          <a:spcPct val="115000"/>
                        </a:lnSpc>
                        <a:spcBef>
                          <a:spcPts val="0"/>
                        </a:spcBef>
                        <a:spcAft>
                          <a:spcPts val="0"/>
                        </a:spcAft>
                      </a:pPr>
                      <a:r>
                        <a:rPr lang="vi-VN" sz="1400">
                          <a:solidFill>
                            <a:srgbClr val="000000"/>
                          </a:solidFill>
                          <a:effectLst/>
                          <a:latin typeface="Times New Roman"/>
                          <a:ea typeface="Calibri"/>
                          <a:cs typeface="Times New Roman"/>
                        </a:rPr>
                        <a:t>Chỉ số 113. Thích khám phá các sự vật, hiện tượng xung quanh.</a:t>
                      </a:r>
                      <a:endParaRPr lang="en-US" sz="1400">
                        <a:effectLst/>
                        <a:latin typeface="Calibri"/>
                        <a:ea typeface="Calibri"/>
                        <a:cs typeface="Times New Roman"/>
                      </a:endParaRPr>
                    </a:p>
                  </a:txBody>
                  <a:tcPr marL="68580" marR="68580" marT="0" marB="0" anchor="b"/>
                </a:tc>
                <a:tc>
                  <a:txBody>
                    <a:bodyPr/>
                    <a:lstStyle/>
                    <a:p>
                      <a:pPr marL="0" marR="0"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a:effectLst/>
                          <a:latin typeface="Times New Roman"/>
                          <a:ea typeface="Calibri"/>
                          <a:cs typeface="Times New Roman"/>
                        </a:rPr>
                        <a:t>18/28 trẻ</a:t>
                      </a:r>
                      <a:endParaRPr lang="en-US" sz="1400">
                        <a:effectLst/>
                        <a:latin typeface="Calibri"/>
                        <a:ea typeface="Calibri"/>
                        <a:cs typeface="Times New Roman"/>
                      </a:endParaRPr>
                    </a:p>
                  </a:txBody>
                  <a:tcPr marL="68580" marR="68580" marT="0" marB="0"/>
                </a:tc>
                <a:tc>
                  <a:txBody>
                    <a:bodyPr/>
                    <a:lstStyle/>
                    <a:p>
                      <a:pPr marL="0" marR="0" fontAlgn="base">
                        <a:lnSpc>
                          <a:spcPct val="115000"/>
                        </a:lnSpc>
                        <a:spcBef>
                          <a:spcPts val="0"/>
                        </a:spcBef>
                        <a:spcAft>
                          <a:spcPts val="0"/>
                        </a:spcAft>
                      </a:pPr>
                      <a:r>
                        <a:rPr lang="en-US" sz="1400">
                          <a:effectLst/>
                          <a:latin typeface="Times New Roman"/>
                          <a:ea typeface="Calibri"/>
                          <a:cs typeface="Times New Roman"/>
                        </a:rPr>
                        <a:t>   64%</a:t>
                      </a:r>
                      <a:endParaRPr lang="en-US" sz="1400">
                        <a:effectLst/>
                        <a:latin typeface="Calibri"/>
                        <a:ea typeface="Calibri"/>
                        <a:cs typeface="Times New Roman"/>
                      </a:endParaRPr>
                    </a:p>
                  </a:txBody>
                  <a:tcPr marL="68580" marR="68580" marT="0" marB="0" anchor="b"/>
                </a:tc>
                <a:tc>
                  <a:txBody>
                    <a:bodyPr/>
                    <a:lstStyle/>
                    <a:p>
                      <a:pPr marL="0" marR="0" fontAlgn="base">
                        <a:lnSpc>
                          <a:spcPct val="115000"/>
                        </a:lnSpc>
                        <a:spcBef>
                          <a:spcPts val="0"/>
                        </a:spcBef>
                        <a:spcAft>
                          <a:spcPts val="0"/>
                        </a:spcAft>
                      </a:pPr>
                      <a:r>
                        <a:rPr lang="vi-VN" sz="1400" b="1">
                          <a:solidFill>
                            <a:srgbClr val="000000"/>
                          </a:solidFill>
                          <a:effectLst/>
                          <a:latin typeface="Times New Roman"/>
                          <a:ea typeface="Calibri"/>
                          <a:cs typeface="Times New Roman"/>
                        </a:rPr>
                        <a:t>Chỉ số 113. Thích khám phá các sự vật, hiện tượng xung quanh.</a:t>
                      </a:r>
                      <a:endParaRPr lang="en-US" sz="1400" b="1">
                        <a:effectLst/>
                        <a:latin typeface="Calibri"/>
                        <a:ea typeface="Calibri"/>
                        <a:cs typeface="Times New Roman"/>
                      </a:endParaRPr>
                    </a:p>
                  </a:txBody>
                  <a:tcPr marL="68580" marR="68580" marT="0" marB="0" anchor="b"/>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a:effectLst/>
                          <a:latin typeface="Times New Roman"/>
                          <a:ea typeface="Calibri"/>
                          <a:cs typeface="Times New Roman"/>
                        </a:rPr>
                        <a:t>28/28 trẻ</a:t>
                      </a:r>
                      <a:endParaRPr lang="en-US" sz="140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100%</a:t>
                      </a:r>
                      <a:endParaRPr lang="en-US" sz="1400">
                        <a:effectLst/>
                        <a:latin typeface="Calibri"/>
                        <a:ea typeface="Calibri"/>
                        <a:cs typeface="Times New Roman"/>
                      </a:endParaRPr>
                    </a:p>
                  </a:txBody>
                  <a:tcPr marL="68580" marR="68580" marT="0" marB="0" anchor="b"/>
                </a:tc>
              </a:tr>
              <a:tr h="585584">
                <a:tc>
                  <a:txBody>
                    <a:bodyPr/>
                    <a:lstStyle/>
                    <a:p>
                      <a:pPr marL="0" marR="0">
                        <a:lnSpc>
                          <a:spcPct val="115000"/>
                        </a:lnSpc>
                        <a:spcBef>
                          <a:spcPts val="0"/>
                        </a:spcBef>
                        <a:spcAft>
                          <a:spcPts val="0"/>
                        </a:spcAft>
                      </a:pPr>
                      <a:r>
                        <a:rPr lang="fr-FR" sz="1400">
                          <a:solidFill>
                            <a:srgbClr val="000000"/>
                          </a:solidFill>
                          <a:effectLst/>
                          <a:latin typeface="Times New Roman"/>
                          <a:ea typeface="Calibri"/>
                          <a:cs typeface="Times New Roman"/>
                        </a:rPr>
                        <a:t>Trẻ nắm được kiến thức, kĩ năng, thái độ</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14/28 trẻ</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fr-FR" sz="1400" dirty="0" smtClean="0">
                        <a:solidFill>
                          <a:srgbClr val="000000"/>
                        </a:solidFill>
                        <a:effectLst/>
                        <a:latin typeface="Times New Roman"/>
                        <a:ea typeface="Calibri"/>
                        <a:cs typeface="Times New Roman"/>
                      </a:endParaRPr>
                    </a:p>
                    <a:p>
                      <a:pPr marL="0" marR="0" algn="ctr">
                        <a:lnSpc>
                          <a:spcPct val="115000"/>
                        </a:lnSpc>
                        <a:spcBef>
                          <a:spcPts val="0"/>
                        </a:spcBef>
                        <a:spcAft>
                          <a:spcPts val="0"/>
                        </a:spcAft>
                      </a:pPr>
                      <a:r>
                        <a:rPr lang="fr-FR" sz="1400" dirty="0" smtClean="0">
                          <a:solidFill>
                            <a:srgbClr val="000000"/>
                          </a:solidFill>
                          <a:effectLst/>
                          <a:latin typeface="Times New Roman"/>
                          <a:ea typeface="Calibri"/>
                          <a:cs typeface="Times New Roman"/>
                        </a:rPr>
                        <a:t>50</a:t>
                      </a:r>
                      <a:r>
                        <a:rPr lang="fr-FR" sz="1400" dirty="0">
                          <a:solidFill>
                            <a:srgbClr val="000000"/>
                          </a:solidFill>
                          <a:effectLst/>
                          <a:latin typeface="Times New Roman"/>
                          <a:ea typeface="Calibri"/>
                          <a:cs typeface="Times New Roman"/>
                        </a:rPr>
                        <a:t>%</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fr-FR" sz="1400" b="1">
                          <a:solidFill>
                            <a:srgbClr val="000000"/>
                          </a:solidFill>
                          <a:effectLst/>
                          <a:latin typeface="Times New Roman"/>
                          <a:ea typeface="Calibri"/>
                          <a:cs typeface="Times New Roman"/>
                        </a:rPr>
                        <a:t>Trẻ nắm được kiến thức, kĩ năng, thái độ</a:t>
                      </a:r>
                      <a:endParaRPr lang="en-US" sz="1400" b="1">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fontAlgn="base">
                        <a:lnSpc>
                          <a:spcPct val="115000"/>
                        </a:lnSpc>
                        <a:spcBef>
                          <a:spcPts val="0"/>
                        </a:spcBef>
                        <a:spcAft>
                          <a:spcPts val="0"/>
                        </a:spcAft>
                      </a:pPr>
                      <a:r>
                        <a:rPr lang="en-US" sz="1400">
                          <a:effectLst/>
                          <a:latin typeface="Times New Roman"/>
                          <a:ea typeface="Calibri"/>
                          <a:cs typeface="Times New Roman"/>
                        </a:rPr>
                        <a:t>26/28 trẻ</a:t>
                      </a:r>
                      <a:endParaRPr lang="en-US" sz="140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93%</a:t>
                      </a:r>
                      <a:endParaRPr lang="en-US" sz="1400">
                        <a:effectLst/>
                        <a:latin typeface="Calibri"/>
                        <a:ea typeface="Calibri"/>
                        <a:cs typeface="Times New Roman"/>
                      </a:endParaRPr>
                    </a:p>
                  </a:txBody>
                  <a:tcPr marL="68580" marR="68580" marT="0" marB="0" anchor="b"/>
                </a:tc>
              </a:tr>
              <a:tr h="504056">
                <a:tc>
                  <a:txBody>
                    <a:bodyPr/>
                    <a:lstStyle/>
                    <a:p>
                      <a:pPr marL="0" marR="0">
                        <a:lnSpc>
                          <a:spcPct val="115000"/>
                        </a:lnSpc>
                        <a:spcBef>
                          <a:spcPts val="0"/>
                        </a:spcBef>
                        <a:spcAft>
                          <a:spcPts val="0"/>
                        </a:spcAft>
                      </a:pPr>
                      <a:r>
                        <a:rPr lang="fr-FR" sz="1400">
                          <a:solidFill>
                            <a:srgbClr val="000000"/>
                          </a:solidFill>
                          <a:effectLst/>
                          <a:latin typeface="Times New Roman"/>
                          <a:ea typeface="Calibri"/>
                          <a:cs typeface="Times New Roman"/>
                        </a:rPr>
                        <a:t>Trẻ không tự tin, thụ động khi tham gia hoạt động khám phá</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18/28 trẻ</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fr-FR" sz="1400" dirty="0" smtClean="0">
                        <a:solidFill>
                          <a:srgbClr val="000000"/>
                        </a:solidFill>
                        <a:effectLst/>
                        <a:latin typeface="Times New Roman"/>
                        <a:ea typeface="Calibri"/>
                        <a:cs typeface="Times New Roman"/>
                      </a:endParaRPr>
                    </a:p>
                    <a:p>
                      <a:pPr marL="0" marR="0" algn="ctr">
                        <a:lnSpc>
                          <a:spcPct val="115000"/>
                        </a:lnSpc>
                        <a:spcBef>
                          <a:spcPts val="0"/>
                        </a:spcBef>
                        <a:spcAft>
                          <a:spcPts val="0"/>
                        </a:spcAft>
                      </a:pPr>
                      <a:r>
                        <a:rPr lang="fr-FR" sz="1400" dirty="0" smtClean="0">
                          <a:solidFill>
                            <a:srgbClr val="000000"/>
                          </a:solidFill>
                          <a:effectLst/>
                          <a:latin typeface="Times New Roman"/>
                          <a:ea typeface="Calibri"/>
                          <a:cs typeface="Times New Roman"/>
                        </a:rPr>
                        <a:t>64</a:t>
                      </a:r>
                      <a:r>
                        <a:rPr lang="fr-FR" sz="1400" dirty="0">
                          <a:solidFill>
                            <a:srgbClr val="000000"/>
                          </a:solidFill>
                          <a:effectLst/>
                          <a:latin typeface="Times New Roman"/>
                          <a:ea typeface="Calibri"/>
                          <a:cs typeface="Times New Roman"/>
                        </a:rPr>
                        <a:t>%</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fr-FR" sz="1400" b="1">
                          <a:solidFill>
                            <a:srgbClr val="000000"/>
                          </a:solidFill>
                          <a:effectLst/>
                          <a:latin typeface="Times New Roman"/>
                          <a:ea typeface="Calibri"/>
                          <a:cs typeface="Times New Roman"/>
                        </a:rPr>
                        <a:t>Trẻ không tự tin, thụ động khi tham gia hoạt động khám phá</a:t>
                      </a:r>
                      <a:endParaRPr lang="en-US" sz="1400" b="1">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a:effectLst/>
                          <a:latin typeface="Times New Roman"/>
                          <a:ea typeface="Calibri"/>
                          <a:cs typeface="Times New Roman"/>
                        </a:rPr>
                        <a:t>4/28 trẻ</a:t>
                      </a:r>
                      <a:endParaRPr lang="en-US" sz="140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dirty="0">
                          <a:effectLst/>
                          <a:latin typeface="Times New Roman"/>
                          <a:ea typeface="Calibri"/>
                          <a:cs typeface="Times New Roman"/>
                        </a:rPr>
                        <a:t>14%</a:t>
                      </a:r>
                      <a:endParaRPr lang="en-US" sz="1400" dirty="0">
                        <a:effectLst/>
                        <a:latin typeface="Calibri"/>
                        <a:ea typeface="Calibri"/>
                        <a:cs typeface="Times New Roman"/>
                      </a:endParaRPr>
                    </a:p>
                  </a:txBody>
                  <a:tcPr marL="68580" marR="68580" marT="0" marB="0" anchor="b"/>
                </a:tc>
              </a:tr>
              <a:tr h="504056">
                <a:tc>
                  <a:txBody>
                    <a:bodyPr/>
                    <a:lstStyle/>
                    <a:p>
                      <a:pPr marL="0" marR="0">
                        <a:lnSpc>
                          <a:spcPct val="115000"/>
                        </a:lnSpc>
                        <a:spcBef>
                          <a:spcPts val="0"/>
                        </a:spcBef>
                        <a:spcAft>
                          <a:spcPts val="0"/>
                        </a:spcAft>
                      </a:pPr>
                      <a:r>
                        <a:rPr lang="fr-FR" sz="1400">
                          <a:solidFill>
                            <a:srgbClr val="000000"/>
                          </a:solidFill>
                          <a:effectLst/>
                          <a:latin typeface="Times New Roman"/>
                          <a:ea typeface="Calibri"/>
                          <a:cs typeface="Times New Roman"/>
                        </a:rPr>
                        <a:t>Trẻ tích cực, hào hứng khi tham gia hoạt động khám phá</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10/28 trẻ</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fr-FR" sz="1400" dirty="0" smtClean="0">
                        <a:solidFill>
                          <a:srgbClr val="000000"/>
                        </a:solidFill>
                        <a:effectLst/>
                        <a:latin typeface="Times New Roman"/>
                        <a:ea typeface="Calibri"/>
                        <a:cs typeface="Times New Roman"/>
                      </a:endParaRPr>
                    </a:p>
                    <a:p>
                      <a:pPr marL="0" marR="0" algn="ctr">
                        <a:lnSpc>
                          <a:spcPct val="115000"/>
                        </a:lnSpc>
                        <a:spcBef>
                          <a:spcPts val="0"/>
                        </a:spcBef>
                        <a:spcAft>
                          <a:spcPts val="0"/>
                        </a:spcAft>
                      </a:pPr>
                      <a:r>
                        <a:rPr lang="fr-FR" sz="1400" dirty="0" smtClean="0">
                          <a:solidFill>
                            <a:srgbClr val="000000"/>
                          </a:solidFill>
                          <a:effectLst/>
                          <a:latin typeface="Times New Roman"/>
                          <a:ea typeface="Calibri"/>
                          <a:cs typeface="Times New Roman"/>
                        </a:rPr>
                        <a:t>36</a:t>
                      </a:r>
                      <a:r>
                        <a:rPr lang="fr-FR" sz="1400" dirty="0">
                          <a:solidFill>
                            <a:srgbClr val="000000"/>
                          </a:solidFill>
                          <a:effectLst/>
                          <a:latin typeface="Times New Roman"/>
                          <a:ea typeface="Calibri"/>
                          <a:cs typeface="Times New Roman"/>
                        </a:rPr>
                        <a:t>%</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fr-FR" sz="1400" b="1">
                          <a:solidFill>
                            <a:srgbClr val="000000"/>
                          </a:solidFill>
                          <a:effectLst/>
                          <a:latin typeface="Times New Roman"/>
                          <a:ea typeface="Calibri"/>
                          <a:cs typeface="Times New Roman"/>
                        </a:rPr>
                        <a:t>Trẻ tích cực, hào hứng khi tham gia hoạt động khám phá</a:t>
                      </a:r>
                      <a:endParaRPr lang="en-US" sz="1400" b="1">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a:effectLst/>
                          <a:latin typeface="Times New Roman"/>
                          <a:ea typeface="Calibri"/>
                          <a:cs typeface="Times New Roman"/>
                        </a:rPr>
                        <a:t>24/28 trẻ</a:t>
                      </a:r>
                      <a:endParaRPr lang="en-US" sz="1400">
                        <a:effectLst/>
                        <a:latin typeface="Calibri"/>
                        <a:ea typeface="Calibri"/>
                        <a:cs typeface="Times New Roman"/>
                      </a:endParaRPr>
                    </a:p>
                  </a:txBody>
                  <a:tcPr marL="68580" marR="68580" marT="0" marB="0"/>
                </a:tc>
                <a:tc>
                  <a:txBody>
                    <a:bodyPr/>
                    <a:lstStyle/>
                    <a:p>
                      <a:pPr marL="20955" marR="0" algn="ctr" fontAlgn="base">
                        <a:lnSpc>
                          <a:spcPct val="115000"/>
                        </a:lnSpc>
                        <a:spcBef>
                          <a:spcPts val="0"/>
                        </a:spcBef>
                        <a:spcAft>
                          <a:spcPts val="0"/>
                        </a:spcAft>
                        <a:tabLst>
                          <a:tab pos="201295" algn="l"/>
                        </a:tabLst>
                      </a:pPr>
                      <a:r>
                        <a:rPr lang="en-US" sz="1400">
                          <a:effectLst/>
                          <a:latin typeface="Times New Roman"/>
                          <a:ea typeface="Calibri"/>
                          <a:cs typeface="Times New Roman"/>
                        </a:rPr>
                        <a:t>86%</a:t>
                      </a:r>
                      <a:endParaRPr lang="en-US" sz="1400">
                        <a:effectLst/>
                        <a:latin typeface="Calibri"/>
                        <a:ea typeface="Calibri"/>
                        <a:cs typeface="Times New Roman"/>
                      </a:endParaRPr>
                    </a:p>
                  </a:txBody>
                  <a:tcPr marL="68580" marR="68580" marT="0" marB="0" anchor="b"/>
                </a:tc>
              </a:tr>
              <a:tr h="576064">
                <a:tc>
                  <a:txBody>
                    <a:bodyPr/>
                    <a:lstStyle/>
                    <a:p>
                      <a:pPr marL="0" marR="0">
                        <a:lnSpc>
                          <a:spcPct val="115000"/>
                        </a:lnSpc>
                        <a:spcBef>
                          <a:spcPts val="0"/>
                        </a:spcBef>
                        <a:spcAft>
                          <a:spcPts val="0"/>
                        </a:spcAft>
                      </a:pPr>
                      <a:r>
                        <a:rPr lang="fr-FR" sz="1400">
                          <a:solidFill>
                            <a:srgbClr val="000000"/>
                          </a:solidFill>
                          <a:effectLst/>
                          <a:latin typeface="Times New Roman"/>
                          <a:ea typeface="Calibri"/>
                          <a:cs typeface="Times New Roman"/>
                        </a:rPr>
                        <a:t>Trẻ không hứng thú tương tác với đồ dùng trực quan</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14/28 trẻ</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fr-FR" sz="1400" dirty="0" smtClean="0">
                        <a:solidFill>
                          <a:srgbClr val="000000"/>
                        </a:solidFill>
                        <a:effectLst/>
                        <a:latin typeface="Times New Roman"/>
                        <a:ea typeface="Calibri"/>
                        <a:cs typeface="Times New Roman"/>
                      </a:endParaRPr>
                    </a:p>
                    <a:p>
                      <a:pPr marL="0" marR="0" algn="ctr">
                        <a:lnSpc>
                          <a:spcPct val="115000"/>
                        </a:lnSpc>
                        <a:spcBef>
                          <a:spcPts val="0"/>
                        </a:spcBef>
                        <a:spcAft>
                          <a:spcPts val="0"/>
                        </a:spcAft>
                      </a:pPr>
                      <a:r>
                        <a:rPr lang="fr-FR" sz="1400" dirty="0" smtClean="0">
                          <a:solidFill>
                            <a:srgbClr val="000000"/>
                          </a:solidFill>
                          <a:effectLst/>
                          <a:latin typeface="Times New Roman"/>
                          <a:ea typeface="Calibri"/>
                          <a:cs typeface="Times New Roman"/>
                        </a:rPr>
                        <a:t>50</a:t>
                      </a:r>
                      <a:r>
                        <a:rPr lang="fr-FR" sz="1400" dirty="0">
                          <a:solidFill>
                            <a:srgbClr val="000000"/>
                          </a:solidFill>
                          <a:effectLst/>
                          <a:latin typeface="Times New Roman"/>
                          <a:ea typeface="Calibri"/>
                          <a:cs typeface="Times New Roman"/>
                        </a:rPr>
                        <a:t>%</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fr-FR" sz="1400" b="1">
                          <a:solidFill>
                            <a:srgbClr val="000000"/>
                          </a:solidFill>
                          <a:effectLst/>
                          <a:latin typeface="Times New Roman"/>
                          <a:ea typeface="Calibri"/>
                          <a:cs typeface="Times New Roman"/>
                        </a:rPr>
                        <a:t>Trẻ không hứng thú tương tác với đồ dùng trực quan</a:t>
                      </a:r>
                      <a:endParaRPr lang="en-US" sz="1400" b="1">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dirty="0">
                          <a:effectLst/>
                          <a:latin typeface="Times New Roman"/>
                          <a:ea typeface="Calibri"/>
                          <a:cs typeface="Times New Roman"/>
                        </a:rPr>
                        <a:t> </a:t>
                      </a:r>
                      <a:endParaRPr lang="en-US" sz="1400" dirty="0">
                        <a:effectLst/>
                        <a:latin typeface="Calibri"/>
                        <a:ea typeface="Calibri"/>
                        <a:cs typeface="Times New Roman"/>
                      </a:endParaRPr>
                    </a:p>
                    <a:p>
                      <a:pPr marL="0" marR="0" algn="ctr" fontAlgn="base">
                        <a:lnSpc>
                          <a:spcPct val="115000"/>
                        </a:lnSpc>
                        <a:spcBef>
                          <a:spcPts val="0"/>
                        </a:spcBef>
                        <a:spcAft>
                          <a:spcPts val="0"/>
                        </a:spcAft>
                      </a:pPr>
                      <a:r>
                        <a:rPr lang="en-US" sz="1400" smtClean="0">
                          <a:effectLst/>
                          <a:latin typeface="Times New Roman"/>
                          <a:ea typeface="Calibri"/>
                          <a:cs typeface="Times New Roman"/>
                        </a:rPr>
                        <a:t>4/28 </a:t>
                      </a:r>
                      <a:r>
                        <a:rPr lang="en-US" sz="1400" dirty="0" err="1">
                          <a:effectLst/>
                          <a:latin typeface="Times New Roman"/>
                          <a:ea typeface="Calibri"/>
                          <a:cs typeface="Times New Roman"/>
                        </a:rPr>
                        <a:t>trẻ</a:t>
                      </a:r>
                      <a:endParaRPr lang="en-US" sz="1400" dirty="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dirty="0" smtClean="0">
                          <a:effectLst/>
                          <a:latin typeface="Times New Roman"/>
                          <a:ea typeface="Calibri"/>
                          <a:cs typeface="Times New Roman"/>
                        </a:rPr>
                        <a:t>14%</a:t>
                      </a:r>
                      <a:endParaRPr lang="en-US" sz="1400" dirty="0">
                        <a:effectLst/>
                        <a:latin typeface="+mn-lt"/>
                        <a:ea typeface="Calibri"/>
                        <a:cs typeface="Times New Roman"/>
                      </a:endParaRPr>
                    </a:p>
                  </a:txBody>
                  <a:tcPr marL="68580" marR="68580" marT="0" marB="0" anchor="b"/>
                </a:tc>
              </a:tr>
              <a:tr h="504056">
                <a:tc>
                  <a:txBody>
                    <a:bodyPr/>
                    <a:lstStyle/>
                    <a:p>
                      <a:pPr marL="0" marR="0">
                        <a:lnSpc>
                          <a:spcPct val="115000"/>
                        </a:lnSpc>
                        <a:spcBef>
                          <a:spcPts val="0"/>
                        </a:spcBef>
                        <a:spcAft>
                          <a:spcPts val="0"/>
                        </a:spcAft>
                      </a:pPr>
                      <a:r>
                        <a:rPr lang="fr-FR" sz="1400">
                          <a:solidFill>
                            <a:srgbClr val="000000"/>
                          </a:solidFill>
                          <a:effectLst/>
                          <a:latin typeface="Times New Roman"/>
                          <a:ea typeface="Calibri"/>
                          <a:cs typeface="Times New Roman"/>
                        </a:rPr>
                        <a:t>Vốn hiểu biết của trẻ về thế giới xung quanh còn hạn chế </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 </a:t>
                      </a:r>
                      <a:endParaRPr lang="en-US" sz="1400">
                        <a:effectLst/>
                        <a:latin typeface="Calibri"/>
                        <a:ea typeface="Calibri"/>
                        <a:cs typeface="Times New Roman"/>
                      </a:endParaRPr>
                    </a:p>
                    <a:p>
                      <a:pPr marL="0" marR="0" algn="ctr">
                        <a:lnSpc>
                          <a:spcPct val="115000"/>
                        </a:lnSpc>
                        <a:spcBef>
                          <a:spcPts val="0"/>
                        </a:spcBef>
                        <a:spcAft>
                          <a:spcPts val="0"/>
                        </a:spcAft>
                      </a:pPr>
                      <a:r>
                        <a:rPr lang="fr-FR" sz="1400">
                          <a:solidFill>
                            <a:srgbClr val="000000"/>
                          </a:solidFill>
                          <a:effectLst/>
                          <a:latin typeface="Times New Roman"/>
                          <a:ea typeface="Calibri"/>
                          <a:cs typeface="Times New Roman"/>
                        </a:rPr>
                        <a:t>16/28 trẻ</a:t>
                      </a:r>
                      <a:endParaRPr lang="en-US" sz="14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fr-FR" sz="1400" dirty="0" smtClean="0">
                        <a:solidFill>
                          <a:srgbClr val="000000"/>
                        </a:solidFill>
                        <a:effectLst/>
                        <a:latin typeface="Times New Roman"/>
                        <a:ea typeface="Calibri"/>
                        <a:cs typeface="Times New Roman"/>
                      </a:endParaRPr>
                    </a:p>
                    <a:p>
                      <a:pPr marL="0" marR="0" algn="ctr">
                        <a:lnSpc>
                          <a:spcPct val="115000"/>
                        </a:lnSpc>
                        <a:spcBef>
                          <a:spcPts val="0"/>
                        </a:spcBef>
                        <a:spcAft>
                          <a:spcPts val="0"/>
                        </a:spcAft>
                      </a:pPr>
                      <a:r>
                        <a:rPr lang="fr-FR" sz="1400" dirty="0" smtClean="0">
                          <a:solidFill>
                            <a:srgbClr val="000000"/>
                          </a:solidFill>
                          <a:effectLst/>
                          <a:latin typeface="Times New Roman"/>
                          <a:ea typeface="Calibri"/>
                          <a:cs typeface="Times New Roman"/>
                        </a:rPr>
                        <a:t>57</a:t>
                      </a:r>
                      <a:r>
                        <a:rPr lang="fr-FR" sz="1400" dirty="0">
                          <a:solidFill>
                            <a:srgbClr val="000000"/>
                          </a:solidFill>
                          <a:effectLst/>
                          <a:latin typeface="Times New Roman"/>
                          <a:ea typeface="Calibri"/>
                          <a:cs typeface="Times New Roman"/>
                        </a:rPr>
                        <a:t>%</a:t>
                      </a:r>
                      <a:endParaRPr lang="en-US" sz="1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fr-FR" sz="1400" b="1" dirty="0" err="1">
                          <a:solidFill>
                            <a:srgbClr val="000000"/>
                          </a:solidFill>
                          <a:effectLst/>
                          <a:latin typeface="Times New Roman"/>
                          <a:ea typeface="Calibri"/>
                          <a:cs typeface="Times New Roman"/>
                        </a:rPr>
                        <a:t>Vốn</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hiểu</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biết</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của</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trẻ</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về</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thế</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giới</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xung</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quanh</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còn</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hạn</a:t>
                      </a:r>
                      <a:r>
                        <a:rPr lang="fr-FR" sz="1400" b="1" dirty="0">
                          <a:solidFill>
                            <a:srgbClr val="000000"/>
                          </a:solidFill>
                          <a:effectLst/>
                          <a:latin typeface="Times New Roman"/>
                          <a:ea typeface="Calibri"/>
                          <a:cs typeface="Times New Roman"/>
                        </a:rPr>
                        <a:t> </a:t>
                      </a:r>
                      <a:r>
                        <a:rPr lang="fr-FR" sz="1400" b="1" dirty="0" err="1">
                          <a:solidFill>
                            <a:srgbClr val="000000"/>
                          </a:solidFill>
                          <a:effectLst/>
                          <a:latin typeface="Times New Roman"/>
                          <a:ea typeface="Calibri"/>
                          <a:cs typeface="Times New Roman"/>
                        </a:rPr>
                        <a:t>chế</a:t>
                      </a:r>
                      <a:r>
                        <a:rPr lang="fr-FR" sz="1400" b="1" dirty="0">
                          <a:solidFill>
                            <a:srgbClr val="000000"/>
                          </a:solidFill>
                          <a:effectLst/>
                          <a:latin typeface="Times New Roman"/>
                          <a:ea typeface="Calibri"/>
                          <a:cs typeface="Times New Roman"/>
                        </a:rPr>
                        <a:t> </a:t>
                      </a:r>
                      <a:endParaRPr lang="en-US" sz="1400" b="1" dirty="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a:effectLst/>
                          <a:latin typeface="Times New Roman"/>
                          <a:ea typeface="Calibri"/>
                          <a:cs typeface="Times New Roman"/>
                        </a:rPr>
                        <a:t> </a:t>
                      </a:r>
                      <a:endParaRPr lang="en-US" sz="1400">
                        <a:effectLst/>
                        <a:latin typeface="Calibri"/>
                        <a:ea typeface="Calibri"/>
                        <a:cs typeface="Times New Roman"/>
                      </a:endParaRPr>
                    </a:p>
                    <a:p>
                      <a:pPr marL="0" marR="0" algn="ctr" fontAlgn="base">
                        <a:lnSpc>
                          <a:spcPct val="115000"/>
                        </a:lnSpc>
                        <a:spcBef>
                          <a:spcPts val="0"/>
                        </a:spcBef>
                        <a:spcAft>
                          <a:spcPts val="0"/>
                        </a:spcAft>
                      </a:pPr>
                      <a:r>
                        <a:rPr lang="en-US" sz="1400">
                          <a:effectLst/>
                          <a:latin typeface="Times New Roman"/>
                          <a:ea typeface="Calibri"/>
                          <a:cs typeface="Times New Roman"/>
                        </a:rPr>
                        <a:t>4/28 trẻ</a:t>
                      </a:r>
                      <a:endParaRPr lang="en-US" sz="1400">
                        <a:effectLst/>
                        <a:latin typeface="Calibri"/>
                        <a:ea typeface="Calibri"/>
                        <a:cs typeface="Times New Roman"/>
                      </a:endParaRPr>
                    </a:p>
                  </a:txBody>
                  <a:tcPr marL="68580" marR="68580" marT="0" marB="0"/>
                </a:tc>
                <a:tc>
                  <a:txBody>
                    <a:bodyPr/>
                    <a:lstStyle/>
                    <a:p>
                      <a:pPr marL="0" marR="0" algn="ctr" fontAlgn="base">
                        <a:lnSpc>
                          <a:spcPct val="115000"/>
                        </a:lnSpc>
                        <a:spcBef>
                          <a:spcPts val="0"/>
                        </a:spcBef>
                        <a:spcAft>
                          <a:spcPts val="0"/>
                        </a:spcAft>
                      </a:pPr>
                      <a:r>
                        <a:rPr lang="en-US" sz="1400" dirty="0">
                          <a:effectLst/>
                          <a:latin typeface="Times New Roman"/>
                          <a:ea typeface="Calibri"/>
                          <a:cs typeface="Times New Roman"/>
                        </a:rPr>
                        <a:t>14%</a:t>
                      </a:r>
                      <a:endParaRPr lang="en-US" sz="1400" dirty="0">
                        <a:effectLst/>
                        <a:latin typeface="Calibri"/>
                        <a:ea typeface="Calibri"/>
                        <a:cs typeface="Times New Roman"/>
                      </a:endParaRPr>
                    </a:p>
                  </a:txBody>
                  <a:tcPr marL="68580" marR="68580" marT="0" marB="0" anchor="b"/>
                </a:tc>
              </a:tr>
            </a:tbl>
          </a:graphicData>
        </a:graphic>
      </p:graphicFrame>
      <p:sp>
        <p:nvSpPr>
          <p:cNvPr id="5" name="Rectangle 1"/>
          <p:cNvSpPr>
            <a:spLocks noChangeArrowheads="1"/>
          </p:cNvSpPr>
          <p:nvPr/>
        </p:nvSpPr>
        <p:spPr bwMode="auto">
          <a:xfrm>
            <a:off x="-372067" y="281824"/>
            <a:ext cx="9516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60363" algn="just" defTabSz="914400" rtl="0" eaLnBrk="1" fontAlgn="base" latinLnBrk="0" hangingPunct="1">
              <a:lnSpc>
                <a:spcPct val="100000"/>
              </a:lnSpc>
              <a:spcBef>
                <a:spcPct val="0"/>
              </a:spcBef>
              <a:spcAft>
                <a:spcPct val="0"/>
              </a:spcAft>
              <a:buClrTx/>
              <a:buSzTx/>
              <a:buFontTx/>
              <a:buNone/>
              <a:tabLst>
                <a:tab pos="201613" algn="l"/>
              </a:tabLst>
            </a:pP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Kết</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quả</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minh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chứng</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qua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bảng</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so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sánh</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kết</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quả</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trẻ</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đạt</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được</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sau</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khi</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áp</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dụng</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đề</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000" b="1" i="1"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tài</a:t>
            </a:r>
            <a:r>
              <a:rPr kumimoji="0" lang="en-US" sz="20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829422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115616" y="1988840"/>
            <a:ext cx="6840760" cy="4062651"/>
          </a:xfrm>
          <a:prstGeom prst="rect">
            <a:avLst/>
          </a:prstGeom>
          <a:noFill/>
        </p:spPr>
        <p:txBody>
          <a:bodyPr wrap="square" rtlCol="0">
            <a:spAutoFit/>
          </a:bodyPr>
          <a:lstStyle/>
          <a:p>
            <a:pPr indent="457200"/>
            <a:r>
              <a:rPr lang="pt-BR" sz="2000" b="1" dirty="0">
                <a:solidFill>
                  <a:srgbClr val="7030A0"/>
                </a:solidFill>
                <a:latin typeface="Times New Roman" pitchFamily="18" charset="0"/>
                <a:cs typeface="Times New Roman" pitchFamily="18" charset="0"/>
              </a:rPr>
              <a:t>* Về phía phụ huynh: </a:t>
            </a:r>
            <a:endParaRPr lang="en-US" sz="2000" b="1" dirty="0">
              <a:solidFill>
                <a:srgbClr val="7030A0"/>
              </a:solidFill>
              <a:latin typeface="Times New Roman" pitchFamily="18" charset="0"/>
              <a:cs typeface="Times New Roman" pitchFamily="18" charset="0"/>
            </a:endParaRPr>
          </a:p>
          <a:p>
            <a:pPr indent="457200" algn="just"/>
            <a:r>
              <a:rPr lang="en-US" sz="2000" dirty="0" err="1">
                <a:solidFill>
                  <a:srgbClr val="7030A0"/>
                </a:solidFill>
                <a:latin typeface="Times New Roman" pitchFamily="18" charset="0"/>
                <a:cs typeface="Times New Roman" pitchFamily="18" charset="0"/>
              </a:rPr>
              <a:t>Đã</a:t>
            </a:r>
            <a:r>
              <a:rPr lang="en-US" sz="2000" dirty="0">
                <a:solidFill>
                  <a:srgbClr val="7030A0"/>
                </a:solidFill>
                <a:latin typeface="Times New Roman" pitchFamily="18" charset="0"/>
                <a:cs typeface="Times New Roman" pitchFamily="18" charset="0"/>
              </a:rPr>
              <a:t> tin </a:t>
            </a:r>
            <a:r>
              <a:rPr lang="en-US" sz="2000" dirty="0" err="1">
                <a:solidFill>
                  <a:srgbClr val="7030A0"/>
                </a:solidFill>
                <a:latin typeface="Times New Roman" pitchFamily="18" charset="0"/>
                <a:cs typeface="Times New Roman" pitchFamily="18" charset="0"/>
              </a:rPr>
              <a:t>tưởng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giáo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phối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hợp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tốt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giáo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viên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nhiệm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chăm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sóc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giáo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dục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biết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quan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tâm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đến</a:t>
            </a:r>
            <a:r>
              <a:rPr lang="en-US" sz="2000" dirty="0">
                <a:solidFill>
                  <a:srgbClr val="7030A0"/>
                </a:solidFill>
                <a:latin typeface="Times New Roman" pitchFamily="18" charset="0"/>
                <a:cs typeface="Times New Roman" pitchFamily="18" charset="0"/>
              </a:rPr>
              <a:t> con </a:t>
            </a:r>
            <a:r>
              <a:rPr lang="en-US" sz="2000" dirty="0" err="1">
                <a:solidFill>
                  <a:srgbClr val="7030A0"/>
                </a:solidFill>
                <a:latin typeface="Times New Roman" pitchFamily="18" charset="0"/>
                <a:cs typeface="Times New Roman" pitchFamily="18" charset="0"/>
              </a:rPr>
              <a:t>em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hơn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đặc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biệt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hoạt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động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trải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nghiệm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của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trẻ</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góp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phần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đem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lại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hiệu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cao</a:t>
            </a:r>
            <a:r>
              <a:rPr lang="en-US" sz="2000" dirty="0">
                <a:solidFill>
                  <a:srgbClr val="7030A0"/>
                </a:solidFill>
                <a:latin typeface="Times New Roman" pitchFamily="18" charset="0"/>
                <a:cs typeface="Times New Roman" pitchFamily="18" charset="0"/>
              </a:rPr>
              <a:t>.</a:t>
            </a:r>
          </a:p>
          <a:p>
            <a:pPr indent="457200"/>
            <a:r>
              <a:rPr lang="vi-VN" sz="2000" dirty="0">
                <a:solidFill>
                  <a:srgbClr val="7030A0"/>
                </a:solidFill>
                <a:latin typeface="Times New Roman" pitchFamily="18" charset="0"/>
                <a:cs typeface="Times New Roman" pitchFamily="18" charset="0"/>
              </a:rPr>
              <a:t>Cha mẹ trẻ đã hỗ trợ những đồ dùng đồ chơi, nguyên vật liệu sẵn có để bản thân phối hợp cùng với giáo viên trong điểm trường tổ chức các hoạt động trải nghiệm cho trẻ và hướng dẫn trẻ làm ra nhiều đồ dùng đồ chơi mới như: Các kiểu nhà, trường, đồ dùng trong gia đình, các loại phương tiện giao thông, thế giới động vật, chủ đề hiện tượng thiên nhiên, các dụng cụ phách, đàn, trống góc âm nhạc, cây xanh góc xây dựng…</a:t>
            </a:r>
            <a:endParaRPr lang="en-US" sz="2000" dirty="0">
              <a:solidFill>
                <a:srgbClr val="7030A0"/>
              </a:solidFill>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p:txBody>
      </p:sp>
      <p:pic>
        <p:nvPicPr>
          <p:cNvPr id="7" name="Picture 18" descr="Picturehoacuc"/>
          <p:cNvPicPr>
            <a:picLocks noChangeAspect="1" noChangeArrowheads="1" noCrop="1"/>
          </p:cNvPicPr>
          <p:nvPr/>
        </p:nvPicPr>
        <p:blipFill>
          <a:blip r:embed="rId3"/>
          <a:srcRect/>
          <a:stretch>
            <a:fillRect/>
          </a:stretch>
        </p:blipFill>
        <p:spPr bwMode="auto">
          <a:xfrm>
            <a:off x="0" y="4428865"/>
            <a:ext cx="877888" cy="1213572"/>
          </a:xfrm>
          <a:prstGeom prst="rect">
            <a:avLst/>
          </a:prstGeom>
          <a:noFill/>
          <a:ln w="9525">
            <a:noFill/>
            <a:miter lim="800000"/>
            <a:headEnd/>
            <a:tailEnd/>
          </a:ln>
        </p:spPr>
      </p:pic>
      <p:pic>
        <p:nvPicPr>
          <p:cNvPr id="8" name="Picture 18" descr="Picturehoacuc"/>
          <p:cNvPicPr>
            <a:picLocks noChangeAspect="1" noChangeArrowheads="1" noCrop="1"/>
          </p:cNvPicPr>
          <p:nvPr/>
        </p:nvPicPr>
        <p:blipFill>
          <a:blip r:embed="rId3"/>
          <a:srcRect/>
          <a:stretch>
            <a:fillRect/>
          </a:stretch>
        </p:blipFill>
        <p:spPr bwMode="auto">
          <a:xfrm>
            <a:off x="1359982" y="5642437"/>
            <a:ext cx="877888" cy="1213572"/>
          </a:xfrm>
          <a:prstGeom prst="rect">
            <a:avLst/>
          </a:prstGeom>
          <a:noFill/>
          <a:ln w="9525">
            <a:noFill/>
            <a:miter lim="800000"/>
            <a:headEnd/>
            <a:tailEnd/>
          </a:ln>
        </p:spPr>
      </p:pic>
      <p:pic>
        <p:nvPicPr>
          <p:cNvPr id="9" name="Picture 18" descr="Picturehoacuc"/>
          <p:cNvPicPr>
            <a:picLocks noChangeAspect="1" noChangeArrowheads="1" noCrop="1"/>
          </p:cNvPicPr>
          <p:nvPr/>
        </p:nvPicPr>
        <p:blipFill>
          <a:blip r:embed="rId3"/>
          <a:srcRect/>
          <a:stretch>
            <a:fillRect/>
          </a:stretch>
        </p:blipFill>
        <p:spPr bwMode="auto">
          <a:xfrm>
            <a:off x="8266112" y="5188051"/>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5854353" y="5517232"/>
            <a:ext cx="877888" cy="1213572"/>
          </a:xfrm>
          <a:prstGeom prst="rect">
            <a:avLst/>
          </a:prstGeom>
          <a:noFill/>
          <a:ln w="9525">
            <a:noFill/>
            <a:miter lim="800000"/>
            <a:headEnd/>
            <a:tailEnd/>
          </a:ln>
        </p:spPr>
      </p:pic>
    </p:spTree>
    <p:extLst>
      <p:ext uri="{BB962C8B-B14F-4D97-AF65-F5344CB8AC3E}">
        <p14:creationId xmlns:p14="http://schemas.microsoft.com/office/powerpoint/2010/main" val="3545984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705713" y="1484784"/>
            <a:ext cx="7114759" cy="3877985"/>
          </a:xfrm>
          <a:prstGeom prst="rect">
            <a:avLst/>
          </a:prstGeom>
          <a:noFill/>
        </p:spPr>
        <p:txBody>
          <a:bodyPr wrap="square" rtlCol="0">
            <a:spAutoFit/>
          </a:bodyPr>
          <a:lstStyle/>
          <a:p>
            <a:pPr algn="just"/>
            <a:r>
              <a:rPr lang="en-US" sz="3600" b="1" dirty="0" smtClean="0">
                <a:solidFill>
                  <a:srgbClr val="002060"/>
                </a:solidFill>
                <a:latin typeface="Times New Roman" pitchFamily="18" charset="0"/>
                <a:cs typeface="Times New Roman" pitchFamily="18" charset="0"/>
              </a:rPr>
              <a:t>     </a:t>
            </a:r>
            <a:r>
              <a:rPr lang="pt-BR" sz="2400" b="1" dirty="0">
                <a:solidFill>
                  <a:srgbClr val="002060"/>
                </a:solidFill>
                <a:latin typeface="Times New Roman" pitchFamily="18" charset="0"/>
                <a:cs typeface="Times New Roman" pitchFamily="18" charset="0"/>
              </a:rPr>
              <a:t>* Về phía giáo viên:</a:t>
            </a:r>
            <a:endParaRPr lang="en-US" sz="2400" b="1" dirty="0">
              <a:solidFill>
                <a:srgbClr val="002060"/>
              </a:solidFill>
              <a:latin typeface="Times New Roman" pitchFamily="18" charset="0"/>
              <a:cs typeface="Times New Roman" pitchFamily="18" charset="0"/>
            </a:endParaRPr>
          </a:p>
          <a:p>
            <a:pPr algn="just"/>
            <a:r>
              <a:rPr lang="en-US" sz="2400" dirty="0" err="1">
                <a:solidFill>
                  <a:srgbClr val="002060"/>
                </a:solidFill>
                <a:latin typeface="Times New Roman" pitchFamily="18" charset="0"/>
                <a:cs typeface="Times New Roman" pitchFamily="18" charset="0"/>
              </a:rPr>
              <a:t>Khi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áp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dụng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hằng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ngày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như</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dạy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cấp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cao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đồng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giúp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tôi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kỹ</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sư</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tự</a:t>
            </a:r>
            <a:r>
              <a:rPr lang="en-US" sz="2400" dirty="0">
                <a:solidFill>
                  <a:srgbClr val="002060"/>
                </a:solidFill>
                <a:latin typeface="Times New Roman" pitchFamily="18" charset="0"/>
                <a:cs typeface="Times New Roman" pitchFamily="18" charset="0"/>
              </a:rPr>
              <a:t> tin </a:t>
            </a:r>
            <a:r>
              <a:rPr lang="en-US" sz="2400" dirty="0" err="1">
                <a:solidFill>
                  <a:srgbClr val="002060"/>
                </a:solidFill>
                <a:latin typeface="Times New Roman" pitchFamily="18" charset="0"/>
                <a:cs typeface="Times New Roman" pitchFamily="18" charset="0"/>
              </a:rPr>
              <a:t>trong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dạy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kinh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trong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việc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lựa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chọn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nội</a:t>
            </a:r>
            <a:r>
              <a:rPr lang="en-US" sz="2400" dirty="0">
                <a:solidFill>
                  <a:srgbClr val="002060"/>
                </a:solidFill>
                <a:latin typeface="Times New Roman" pitchFamily="18" charset="0"/>
                <a:cs typeface="Times New Roman" pitchFamily="18" charset="0"/>
              </a:rPr>
              <a:t> dung,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làm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quen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thú</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thông</a:t>
            </a:r>
            <a:r>
              <a:rPr lang="en-US" sz="2400" dirty="0">
                <a:solidFill>
                  <a:srgbClr val="002060"/>
                </a:solidFill>
                <a:latin typeface="Times New Roman" pitchFamily="18" charset="0"/>
                <a:cs typeface="Times New Roman" pitchFamily="18" charset="0"/>
              </a:rPr>
              <a:t> qua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trong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đem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hiệu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quả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cao</a:t>
            </a:r>
            <a:r>
              <a:rPr lang="en-US" sz="2400" dirty="0">
                <a:solidFill>
                  <a:srgbClr val="002060"/>
                </a:solidFill>
                <a:latin typeface="Times New Roman" pitchFamily="18" charset="0"/>
                <a:cs typeface="Times New Roman" pitchFamily="18" charset="0"/>
              </a:rPr>
              <a:t>.</a:t>
            </a:r>
          </a:p>
          <a:p>
            <a:pPr algn="just"/>
            <a:endParaRPr lang="en-US" dirty="0"/>
          </a:p>
        </p:txBody>
      </p:sp>
    </p:spTree>
    <p:extLst>
      <p:ext uri="{BB962C8B-B14F-4D97-AF65-F5344CB8AC3E}">
        <p14:creationId xmlns:p14="http://schemas.microsoft.com/office/powerpoint/2010/main" val="1482025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80728"/>
            <a:ext cx="8229600" cy="5145435"/>
          </a:xfrm>
        </p:spPr>
        <p:txBody>
          <a:bodyPr>
            <a:normAutofit/>
          </a:bodyPr>
          <a:lstStyle/>
          <a:p>
            <a:pPr marL="0" indent="457200" algn="just">
              <a:buNone/>
            </a:pPr>
            <a:r>
              <a:rPr lang="nl-NL" sz="2200" dirty="0" smtClean="0">
                <a:solidFill>
                  <a:srgbClr val="FF0000"/>
                </a:solidFill>
                <a:latin typeface="Times New Roman" pitchFamily="18" charset="0"/>
                <a:cs typeface="Times New Roman" pitchFamily="18" charset="0"/>
              </a:rPr>
              <a:t>Sáng </a:t>
            </a:r>
            <a:r>
              <a:rPr lang="nl-NL" sz="2200" dirty="0">
                <a:solidFill>
                  <a:srgbClr val="FF0000"/>
                </a:solidFill>
                <a:latin typeface="Times New Roman" pitchFamily="18" charset="0"/>
                <a:cs typeface="Times New Roman" pitchFamily="18" charset="0"/>
              </a:rPr>
              <a:t>kiến của tôi đã được áp dụng tại lớp lá 4 Trường mầm non Hoa Hồng có hiệu quả</a:t>
            </a:r>
            <a:r>
              <a:rPr lang="en-US" sz="2200" dirty="0">
                <a:solidFill>
                  <a:srgbClr val="FF0000"/>
                </a:solidFill>
                <a:latin typeface="Times New Roman" pitchFamily="18" charset="0"/>
                <a:cs typeface="Times New Roman" pitchFamily="18" charset="0"/>
              </a:rPr>
              <a:t>. </a:t>
            </a:r>
            <a:r>
              <a:rPr lang="nl-NL" sz="2200" dirty="0">
                <a:solidFill>
                  <a:srgbClr val="FF0000"/>
                </a:solidFill>
                <a:latin typeface="Times New Roman" pitchFamily="18" charset="0"/>
                <a:cs typeface="Times New Roman" pitchFamily="18" charset="0"/>
              </a:rPr>
              <a:t>Tôi  nghĩ  đây là một công việc cần phải thực hiện thường xuyên, lâu dài nhằm nâng cao chất lượng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tìm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hiểu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hoạt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khám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phá</a:t>
            </a:r>
            <a:r>
              <a:rPr lang="nl-NL" sz="2200" dirty="0">
                <a:solidFill>
                  <a:srgbClr val="FF0000"/>
                </a:solidFill>
                <a:latin typeface="Times New Roman" pitchFamily="18" charset="0"/>
                <a:cs typeface="Times New Roman" pitchFamily="18" charset="0"/>
              </a:rPr>
              <a:t>. </a:t>
            </a:r>
            <a:endParaRPr lang="en-US" sz="2200" dirty="0">
              <a:solidFill>
                <a:srgbClr val="FF0000"/>
              </a:solidFill>
              <a:latin typeface="Times New Roman" pitchFamily="18" charset="0"/>
              <a:cs typeface="Times New Roman" pitchFamily="18" charset="0"/>
            </a:endParaRPr>
          </a:p>
          <a:p>
            <a:pPr marL="0" indent="457200" algn="just">
              <a:buNone/>
            </a:pPr>
            <a:r>
              <a:rPr lang="en-US" sz="2200" dirty="0" err="1">
                <a:solidFill>
                  <a:srgbClr val="FF0000"/>
                </a:solidFill>
                <a:latin typeface="Times New Roman" pitchFamily="18" charset="0"/>
                <a:cs typeface="Times New Roman" pitchFamily="18" charset="0"/>
              </a:rPr>
              <a:t>Bên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cạnh</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giáo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viên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thực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sự</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yêu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nghề</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mến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năng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lực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sư</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phạm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nắm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chắc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chuyên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môn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sự</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hiểu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biết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về</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kỹ</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năng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dạy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làm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quen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hoạt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khám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phá</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sự</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sáng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tạo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trong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mỗi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hoạt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luôn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sự</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đổi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trong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ph­ương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pháp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dạy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endParaRPr lang="en-US" sz="2200" dirty="0" smtClean="0">
              <a:solidFill>
                <a:srgbClr val="FF0000"/>
              </a:solidFill>
              <a:latin typeface="Times New Roman" pitchFamily="18" charset="0"/>
              <a:cs typeface="Times New Roman" pitchFamily="18" charset="0"/>
            </a:endParaRPr>
          </a:p>
          <a:p>
            <a:pPr marL="0" indent="457200" algn="just">
              <a:buNone/>
            </a:pPr>
            <a:r>
              <a:rPr lang="en-US" sz="2200" dirty="0" err="1" smtClean="0">
                <a:solidFill>
                  <a:srgbClr val="FF0000"/>
                </a:solidFill>
                <a:latin typeface="Times New Roman" pitchFamily="18" charset="0"/>
                <a:cs typeface="Times New Roman" pitchFamily="18" charset="0"/>
              </a:rPr>
              <a:t>Thường</a:t>
            </a:r>
            <a:r>
              <a:rPr lang="en-US" sz="2200" dirty="0" smtClean="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xuyên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rèn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luyện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bản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thân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kỹ</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năng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dạy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thao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tác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rèn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luyện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giọng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nói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Đồ</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dùng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dạy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phong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phú</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sáng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tạo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hấp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dẫn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làm</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tốt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công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tác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tuyên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truyền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với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các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bậc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phụ</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huynh</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Luôn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tạo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đ­ược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môi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tr­ường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học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chơi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chơi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học</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Động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viên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kịp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thời</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và</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giúp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tập</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luyện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th­ường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xuyên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Tạo</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điều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kiện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tốt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để</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trẻ</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có</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khả</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năng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tư</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duy</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phát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triển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tốt</a:t>
            </a:r>
            <a:r>
              <a:rPr lang="en-US" sz="2200" dirty="0">
                <a:solidFill>
                  <a:srgbClr val="FF0000"/>
                </a:solidFill>
                <a:latin typeface="Times New Roman" pitchFamily="18" charset="0"/>
                <a:cs typeface="Times New Roman" pitchFamily="18" charset="0"/>
              </a:rPr>
              <a:t>.  </a:t>
            </a:r>
          </a:p>
          <a:p>
            <a:pPr indent="457200"/>
            <a:endParaRPr lang="en-US" dirty="0"/>
          </a:p>
        </p:txBody>
      </p:sp>
      <p:sp>
        <p:nvSpPr>
          <p:cNvPr id="4" name="Rectangle 3"/>
          <p:cNvSpPr/>
          <p:nvPr/>
        </p:nvSpPr>
        <p:spPr>
          <a:xfrm>
            <a:off x="1599224" y="138237"/>
            <a:ext cx="61206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FF00"/>
                </a:solidFill>
                <a:latin typeface="Times New Roman" pitchFamily="18" charset="0"/>
                <a:cs typeface="Times New Roman" pitchFamily="18" charset="0"/>
              </a:rPr>
              <a:t>Kết</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luận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của</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biện</a:t>
            </a:r>
            <a:r>
              <a:rPr lang="en-US" sz="2800" b="1" dirty="0">
                <a:solidFill>
                  <a:srgbClr val="FFFF00"/>
                </a:solidFill>
                <a:latin typeface="Times New Roman" pitchFamily="18" charset="0"/>
                <a:cs typeface="Times New Roman" pitchFamily="18" charset="0"/>
              </a:rPr>
              <a:t> </a:t>
            </a:r>
            <a:r>
              <a:rPr lang="en-US" sz="2800" b="1" dirty="0" err="1">
                <a:solidFill>
                  <a:srgbClr val="FFFF00"/>
                </a:solidFill>
                <a:latin typeface="Times New Roman" pitchFamily="18" charset="0"/>
                <a:cs typeface="Times New Roman" pitchFamily="18" charset="0"/>
              </a:rPr>
              <a:t>pháp</a:t>
            </a:r>
            <a:endParaRPr lang="en-US" sz="2800" dirty="0">
              <a:solidFill>
                <a:srgbClr val="FFFF00"/>
              </a:solidFill>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29808968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204" y="188640"/>
            <a:ext cx="8229600" cy="1143000"/>
          </a:xfrm>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39" y="-32289"/>
            <a:ext cx="9144000" cy="6858000"/>
          </a:xfrm>
        </p:spPr>
      </p:pic>
      <p:sp>
        <p:nvSpPr>
          <p:cNvPr id="3" name="TextBox 2"/>
          <p:cNvSpPr txBox="1"/>
          <p:nvPr/>
        </p:nvSpPr>
        <p:spPr>
          <a:xfrm>
            <a:off x="1043608" y="2126494"/>
            <a:ext cx="7416824" cy="1200329"/>
          </a:xfrm>
          <a:prstGeom prst="rect">
            <a:avLst/>
          </a:prstGeom>
          <a:noFill/>
        </p:spPr>
        <p:txBody>
          <a:bodyPr wrap="square" rtlCol="0">
            <a:spAutoFit/>
          </a:bodyPr>
          <a:lstStyle/>
          <a:p>
            <a:pPr algn="ctr"/>
            <a:r>
              <a:rPr lang="en-US" sz="3600" b="1" i="1" dirty="0" err="1" smtClean="0">
                <a:solidFill>
                  <a:srgbClr val="FF0000"/>
                </a:solidFill>
                <a:latin typeface="Times New Roman" pitchFamily="18" charset="0"/>
                <a:cs typeface="Times New Roman" pitchFamily="18" charset="0"/>
              </a:rPr>
              <a:t>Xin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chân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thành</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cảm</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ơn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quý</a:t>
            </a:r>
            <a:r>
              <a:rPr lang="en-US" sz="3600" b="1" i="1" dirty="0" smtClean="0">
                <a:solidFill>
                  <a:srgbClr val="FF0000"/>
                </a:solidFill>
                <a:latin typeface="Times New Roman" pitchFamily="18" charset="0"/>
                <a:cs typeface="Times New Roman" pitchFamily="18" charset="0"/>
              </a:rPr>
              <a:t> Ban </a:t>
            </a:r>
            <a:r>
              <a:rPr lang="en-US" sz="3600" b="1" i="1" dirty="0" err="1" smtClean="0">
                <a:solidFill>
                  <a:srgbClr val="FF0000"/>
                </a:solidFill>
                <a:latin typeface="Times New Roman" pitchFamily="18" charset="0"/>
                <a:cs typeface="Times New Roman" pitchFamily="18" charset="0"/>
              </a:rPr>
              <a:t>giám</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khảo</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đã</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chú</a:t>
            </a:r>
            <a:r>
              <a:rPr lang="en-US" sz="3600" b="1" i="1" dirty="0" smtClean="0">
                <a:solidFill>
                  <a:srgbClr val="FF0000"/>
                </a:solidFill>
                <a:latin typeface="Times New Roman" pitchFamily="18" charset="0"/>
                <a:cs typeface="Times New Roman" pitchFamily="18" charset="0"/>
              </a:rPr>
              <a:t> ý </a:t>
            </a:r>
            <a:r>
              <a:rPr lang="en-US" sz="3600" b="1" i="1" dirty="0" err="1" smtClean="0">
                <a:solidFill>
                  <a:srgbClr val="FF0000"/>
                </a:solidFill>
                <a:latin typeface="Times New Roman" pitchFamily="18" charset="0"/>
                <a:cs typeface="Times New Roman" pitchFamily="18" charset="0"/>
              </a:rPr>
              <a:t>lắng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nghe</a:t>
            </a:r>
            <a:r>
              <a:rPr lang="en-US" sz="3600" b="1" i="1" smtClean="0">
                <a:solidFill>
                  <a:srgbClr val="FF0000"/>
                </a:solidFill>
                <a:latin typeface="Times New Roman" pitchFamily="18" charset="0"/>
                <a:cs typeface="Times New Roman" pitchFamily="18" charset="0"/>
              </a:rPr>
              <a:t>!</a:t>
            </a:r>
            <a:endParaRPr lang="en-US" sz="36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6802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196752"/>
            <a:ext cx="6552728" cy="462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9208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700808"/>
            <a:ext cx="8229600" cy="4525963"/>
          </a:xfrm>
        </p:spPr>
        <p:txBody>
          <a:bodyPr>
            <a:normAutofit/>
          </a:bodyPr>
          <a:lstStyle/>
          <a:p>
            <a:pPr marL="0" indent="457200" algn="just">
              <a:buNone/>
            </a:pPr>
            <a:r>
              <a:rPr lang="en-US" sz="2600" dirty="0" err="1">
                <a:solidFill>
                  <a:srgbClr val="FF0000"/>
                </a:solidFill>
                <a:latin typeface="Times New Roman" pitchFamily="18" charset="0"/>
                <a:cs typeface="Times New Roman" pitchFamily="18" charset="0"/>
              </a:rPr>
              <a:t>Thực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tế</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những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năm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học</a:t>
            </a:r>
            <a:r>
              <a:rPr lang="en-US" sz="2600" dirty="0">
                <a:solidFill>
                  <a:srgbClr val="FF0000"/>
                </a:solidFill>
                <a:latin typeface="Times New Roman" pitchFamily="18" charset="0"/>
                <a:cs typeface="Times New Roman" pitchFamily="18" charset="0"/>
              </a:rPr>
              <a:t> qua. </a:t>
            </a:r>
            <a:r>
              <a:rPr lang="en-US" sz="2600" dirty="0" err="1">
                <a:solidFill>
                  <a:srgbClr val="FF0000"/>
                </a:solidFill>
                <a:latin typeface="Times New Roman" pitchFamily="18" charset="0"/>
                <a:cs typeface="Times New Roman" pitchFamily="18" charset="0"/>
              </a:rPr>
              <a:t>Việc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tổ</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chức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các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hoạt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động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khám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phá</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khoa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học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cụ</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thể</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là</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hoạt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động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cho</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trẻ</a:t>
            </a:r>
            <a:r>
              <a:rPr lang="en-US" sz="2600" dirty="0">
                <a:solidFill>
                  <a:srgbClr val="FF0000"/>
                </a:solidFill>
                <a:latin typeface="Times New Roman" pitchFamily="18" charset="0"/>
                <a:cs typeface="Times New Roman" pitchFamily="18" charset="0"/>
              </a:rPr>
              <a:t> 5 - 6 </a:t>
            </a:r>
            <a:r>
              <a:rPr lang="en-US" sz="2600" dirty="0" err="1">
                <a:solidFill>
                  <a:srgbClr val="FF0000"/>
                </a:solidFill>
                <a:latin typeface="Times New Roman" pitchFamily="18" charset="0"/>
                <a:cs typeface="Times New Roman" pitchFamily="18" charset="0"/>
              </a:rPr>
              <a:t>tuổi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làm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quen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với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môi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trường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xung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quanh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đã</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được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thực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hiện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nhưng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chưa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sao</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và</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đầu</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tư</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chưa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đúng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mức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về</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phương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pháp</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dạy</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sao</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cho</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thu</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hút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và</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phát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huy</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tính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tích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cực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của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trẻ</a:t>
            </a:r>
            <a:r>
              <a:rPr lang="en-US" sz="26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chưa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chú</a:t>
            </a:r>
            <a:r>
              <a:rPr lang="en-US" sz="2800" dirty="0">
                <a:solidFill>
                  <a:srgbClr val="FF0000"/>
                </a:solidFill>
                <a:latin typeface="Times New Roman" pitchFamily="18" charset="0"/>
                <a:cs typeface="Times New Roman" pitchFamily="18" charset="0"/>
              </a:rPr>
              <a:t> ý </a:t>
            </a:r>
            <a:r>
              <a:rPr lang="en-US" sz="2800" dirty="0" err="1">
                <a:solidFill>
                  <a:srgbClr val="FF0000"/>
                </a:solidFill>
                <a:latin typeface="Times New Roman" pitchFamily="18" charset="0"/>
                <a:cs typeface="Times New Roman" pitchFamily="18" charset="0"/>
              </a:rPr>
              <a:t>tới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áp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thí</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khoa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trải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nghiệm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dạy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trẻ</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khám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khoa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học</a:t>
            </a:r>
            <a:r>
              <a:rPr lang="en-US" sz="2600" dirty="0" smtClean="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Chính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vì</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vậy</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việc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tổ</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chức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cho</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trẻ</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làm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quen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với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môi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trường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xung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quanh</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chưa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được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hiệu</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quả</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như</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mong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muốn</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trẻ</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chưa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thực</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sự</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hứng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thú</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với</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hoạt</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động</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khám</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phá</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khoa</a:t>
            </a:r>
            <a:r>
              <a:rPr lang="en-US" sz="2600" dirty="0">
                <a:solidFill>
                  <a:srgbClr val="FF0000"/>
                </a:solidFill>
                <a:latin typeface="Times New Roman" pitchFamily="18" charset="0"/>
                <a:cs typeface="Times New Roman" pitchFamily="18" charset="0"/>
              </a:rPr>
              <a:t> </a:t>
            </a:r>
            <a:r>
              <a:rPr lang="en-US" sz="2600" dirty="0" err="1">
                <a:solidFill>
                  <a:srgbClr val="FF0000"/>
                </a:solidFill>
                <a:latin typeface="Times New Roman" pitchFamily="18" charset="0"/>
                <a:cs typeface="Times New Roman" pitchFamily="18" charset="0"/>
              </a:rPr>
              <a:t>học</a:t>
            </a:r>
            <a:r>
              <a:rPr lang="en-US" sz="2600" dirty="0">
                <a:solidFill>
                  <a:srgbClr val="FF0000"/>
                </a:solidFill>
                <a:latin typeface="Times New Roman" pitchFamily="18" charset="0"/>
                <a:cs typeface="Times New Roman" pitchFamily="18" charset="0"/>
              </a:rPr>
              <a:t>. </a:t>
            </a:r>
          </a:p>
          <a:p>
            <a:endParaRPr lang="en-US" dirty="0"/>
          </a:p>
        </p:txBody>
      </p:sp>
    </p:spTree>
    <p:extLst>
      <p:ext uri="{BB962C8B-B14F-4D97-AF65-F5344CB8AC3E}">
        <p14:creationId xmlns:p14="http://schemas.microsoft.com/office/powerpoint/2010/main" val="542705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6411"/>
            <a:ext cx="10081120" cy="6858000"/>
          </a:xfrm>
          <a:prstGeom prst="rect">
            <a:avLst/>
          </a:prstGeom>
        </p:spPr>
      </p:pic>
      <p:sp>
        <p:nvSpPr>
          <p:cNvPr id="7" name="TextBox 6"/>
          <p:cNvSpPr txBox="1"/>
          <p:nvPr/>
        </p:nvSpPr>
        <p:spPr>
          <a:xfrm>
            <a:off x="755576" y="2780928"/>
            <a:ext cx="7920880" cy="1077218"/>
          </a:xfrm>
          <a:prstGeom prst="rect">
            <a:avLst/>
          </a:prstGeom>
          <a:noFill/>
        </p:spPr>
        <p:txBody>
          <a:bodyPr wrap="square" rtlCol="0">
            <a:spAutoFit/>
          </a:bodyPr>
          <a:lstStyle/>
          <a:p>
            <a:pPr algn="ctr">
              <a:spcBef>
                <a:spcPts val="600"/>
              </a:spcBef>
              <a:defRPr/>
            </a:pPr>
            <a:r>
              <a:rPr lang="en-US" sz="3200" b="1" dirty="0" err="1" smtClean="0">
                <a:solidFill>
                  <a:srgbClr val="002060"/>
                </a:solidFill>
                <a:latin typeface="Times New Roman" pitchFamily="18" charset="0"/>
                <a:cs typeface="Times New Roman" pitchFamily="18" charset="0"/>
              </a:rPr>
              <a:t>Biện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pháp</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giúp</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5- 6 </a:t>
            </a:r>
            <a:r>
              <a:rPr lang="en-US" sz="3200" b="1" dirty="0" err="1" smtClean="0">
                <a:solidFill>
                  <a:srgbClr val="002060"/>
                </a:solidFill>
                <a:latin typeface="Times New Roman" pitchFamily="18" charset="0"/>
                <a:cs typeface="Times New Roman" pitchFamily="18" charset="0"/>
              </a:rPr>
              <a:t>tuổi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hứng</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thú</a:t>
            </a:r>
            <a:r>
              <a:rPr lang="en-US" sz="3200" b="1" dirty="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quen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hoạt</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động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khám</a:t>
            </a:r>
            <a:r>
              <a:rPr lang="en-US" sz="3200" b="1" dirty="0" smtClean="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khoa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học</a:t>
            </a:r>
            <a:endParaRPr lang="en-US" sz="3200" b="1" dirty="0">
              <a:solidFill>
                <a:srgbClr val="002060"/>
              </a:solidFill>
              <a:latin typeface="Times New Roman" pitchFamily="18" charset="0"/>
              <a:cs typeface="Times New Roman" pitchFamily="18" charset="0"/>
            </a:endParaRPr>
          </a:p>
        </p:txBody>
      </p:sp>
      <p:pic>
        <p:nvPicPr>
          <p:cNvPr id="10" name="Picture 18" descr="Picturehoacuc"/>
          <p:cNvPicPr>
            <a:picLocks noChangeAspect="1" noChangeArrowheads="1" noCrop="1"/>
          </p:cNvPicPr>
          <p:nvPr/>
        </p:nvPicPr>
        <p:blipFill>
          <a:blip r:embed="rId3"/>
          <a:srcRect/>
          <a:stretch>
            <a:fillRect/>
          </a:stretch>
        </p:blipFill>
        <p:spPr bwMode="auto">
          <a:xfrm>
            <a:off x="1359982" y="5642437"/>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7668344" y="215383"/>
            <a:ext cx="877888" cy="1213572"/>
          </a:xfrm>
          <a:prstGeom prst="rect">
            <a:avLst/>
          </a:prstGeom>
          <a:noFill/>
          <a:ln w="9525">
            <a:noFill/>
            <a:miter lim="800000"/>
            <a:headEnd/>
            <a:tailEnd/>
          </a:ln>
        </p:spPr>
      </p:pic>
      <p:pic>
        <p:nvPicPr>
          <p:cNvPr id="12" name="Picture 18" descr="Picturehoacuc"/>
          <p:cNvPicPr>
            <a:picLocks noChangeAspect="1" noChangeArrowheads="1" noCrop="1"/>
          </p:cNvPicPr>
          <p:nvPr/>
        </p:nvPicPr>
        <p:blipFill>
          <a:blip r:embed="rId3"/>
          <a:srcRect/>
          <a:stretch>
            <a:fillRect/>
          </a:stretch>
        </p:blipFill>
        <p:spPr bwMode="auto">
          <a:xfrm>
            <a:off x="410656" y="0"/>
            <a:ext cx="877888" cy="1213572"/>
          </a:xfrm>
          <a:prstGeom prst="rect">
            <a:avLst/>
          </a:prstGeom>
          <a:noFill/>
          <a:ln w="9525">
            <a:noFill/>
            <a:miter lim="800000"/>
            <a:headEnd/>
            <a:tailEnd/>
          </a:ln>
        </p:spPr>
      </p:pic>
      <p:pic>
        <p:nvPicPr>
          <p:cNvPr id="13" name="Picture 18" descr="Picturehoacuc"/>
          <p:cNvPicPr>
            <a:picLocks noChangeAspect="1" noChangeArrowheads="1" noCrop="1"/>
          </p:cNvPicPr>
          <p:nvPr/>
        </p:nvPicPr>
        <p:blipFill>
          <a:blip r:embed="rId3"/>
          <a:srcRect/>
          <a:stretch>
            <a:fillRect/>
          </a:stretch>
        </p:blipFill>
        <p:spPr bwMode="auto">
          <a:xfrm>
            <a:off x="3751312" y="5373216"/>
            <a:ext cx="877888" cy="1213572"/>
          </a:xfrm>
          <a:prstGeom prst="rect">
            <a:avLst/>
          </a:prstGeom>
          <a:noFill/>
          <a:ln w="9525">
            <a:noFill/>
            <a:miter lim="800000"/>
            <a:headEnd/>
            <a:tailEnd/>
          </a:ln>
        </p:spPr>
      </p:pic>
      <p:pic>
        <p:nvPicPr>
          <p:cNvPr id="14" name="Picture 18" descr="Picturehoacuc"/>
          <p:cNvPicPr>
            <a:picLocks noChangeAspect="1" noChangeArrowheads="1" noCrop="1"/>
          </p:cNvPicPr>
          <p:nvPr/>
        </p:nvPicPr>
        <p:blipFill>
          <a:blip r:embed="rId3"/>
          <a:srcRect/>
          <a:stretch>
            <a:fillRect/>
          </a:stretch>
        </p:blipFill>
        <p:spPr bwMode="auto">
          <a:xfrm>
            <a:off x="5555735" y="5608017"/>
            <a:ext cx="877888" cy="1213572"/>
          </a:xfrm>
          <a:prstGeom prst="rect">
            <a:avLst/>
          </a:prstGeom>
          <a:noFill/>
          <a:ln w="9525">
            <a:noFill/>
            <a:miter lim="800000"/>
            <a:headEnd/>
            <a:tailEnd/>
          </a:ln>
        </p:spPr>
      </p:pic>
      <p:pic>
        <p:nvPicPr>
          <p:cNvPr id="15" name="Picture 18" descr="Picturehoacuc"/>
          <p:cNvPicPr>
            <a:picLocks noChangeAspect="1" noChangeArrowheads="1" noCrop="1"/>
          </p:cNvPicPr>
          <p:nvPr/>
        </p:nvPicPr>
        <p:blipFill>
          <a:blip r:embed="rId3"/>
          <a:srcRect/>
          <a:stretch>
            <a:fillRect/>
          </a:stretch>
        </p:blipFill>
        <p:spPr bwMode="auto">
          <a:xfrm>
            <a:off x="7066629" y="5373216"/>
            <a:ext cx="877888" cy="1213572"/>
          </a:xfrm>
          <a:prstGeom prst="rect">
            <a:avLst/>
          </a:prstGeom>
          <a:noFill/>
          <a:ln w="9525">
            <a:noFill/>
            <a:miter lim="800000"/>
            <a:headEnd/>
            <a:tailEnd/>
          </a:ln>
        </p:spPr>
      </p:pic>
      <p:sp>
        <p:nvSpPr>
          <p:cNvPr id="2" name="Rounded Rectangle 1"/>
          <p:cNvSpPr/>
          <p:nvPr/>
        </p:nvSpPr>
        <p:spPr>
          <a:xfrm>
            <a:off x="3059831" y="980728"/>
            <a:ext cx="2934847"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itchFamily="18" charset="0"/>
                <a:cs typeface="Times New Roman" pitchFamily="18" charset="0"/>
              </a:rPr>
              <a:t>BIỆN PHÁP</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36666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6411"/>
            <a:ext cx="10081120" cy="6858000"/>
          </a:xfrm>
          <a:prstGeom prst="rect">
            <a:avLst/>
          </a:prstGeom>
        </p:spPr>
      </p:pic>
      <p:sp>
        <p:nvSpPr>
          <p:cNvPr id="7" name="TextBox 6"/>
          <p:cNvSpPr txBox="1"/>
          <p:nvPr/>
        </p:nvSpPr>
        <p:spPr>
          <a:xfrm>
            <a:off x="625352" y="1213572"/>
            <a:ext cx="7920880" cy="6063198"/>
          </a:xfrm>
          <a:prstGeom prst="rect">
            <a:avLst/>
          </a:prstGeom>
          <a:noFill/>
        </p:spPr>
        <p:txBody>
          <a:bodyPr wrap="square" rtlCol="0">
            <a:spAutoFit/>
          </a:bodyPr>
          <a:lstStyle/>
          <a:p>
            <a:r>
              <a:rPr lang="pt-BR" sz="2400" b="1" i="1" dirty="0" smtClean="0">
                <a:latin typeface="Times New Roman" pitchFamily="18" charset="0"/>
                <a:cs typeface="Times New Roman" pitchFamily="18" charset="0"/>
              </a:rPr>
              <a:t>                                         </a:t>
            </a:r>
            <a:r>
              <a:rPr lang="pt-BR" sz="2800" b="1" i="1" dirty="0">
                <a:solidFill>
                  <a:srgbClr val="FF0000"/>
                </a:solidFill>
                <a:latin typeface="Times New Roman" pitchFamily="18" charset="0"/>
                <a:cs typeface="Times New Roman" pitchFamily="18" charset="0"/>
              </a:rPr>
              <a:t>Thuận </a:t>
            </a:r>
            <a:r>
              <a:rPr lang="pt-BR" sz="2800" b="1" i="1" dirty="0" smtClean="0">
                <a:solidFill>
                  <a:srgbClr val="FF0000"/>
                </a:solidFill>
                <a:latin typeface="Times New Roman" pitchFamily="18" charset="0"/>
                <a:cs typeface="Times New Roman" pitchFamily="18" charset="0"/>
              </a:rPr>
              <a:t>lợi</a:t>
            </a:r>
            <a:endParaRPr lang="en-US" sz="2800" dirty="0">
              <a:solidFill>
                <a:srgbClr val="FF0000"/>
              </a:solidFill>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pPr indent="457200" algn="just"/>
            <a:r>
              <a:rPr lang="en-US" sz="2400" dirty="0" err="1">
                <a:solidFill>
                  <a:srgbClr val="002060"/>
                </a:solidFill>
                <a:latin typeface="Times New Roman" pitchFamily="18" charset="0"/>
                <a:cs typeface="Times New Roman" pitchFamily="18" charset="0"/>
              </a:rPr>
              <a:t>Nhà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trường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luôn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đầu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đầy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đủ</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trang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bị</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nhằm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nâng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cao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dạy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như</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đồ</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đựng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nước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đựng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vật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a:t>
            </a:r>
          </a:p>
          <a:p>
            <a:pPr indent="457200" algn="just"/>
            <a:r>
              <a:rPr lang="en-US" sz="2400" dirty="0" err="1" smtClean="0">
                <a:solidFill>
                  <a:srgbClr val="002060"/>
                </a:solidFill>
                <a:latin typeface="Times New Roman" pitchFamily="18" charset="0"/>
                <a:cs typeface="Times New Roman" pitchFamily="18" charset="0"/>
              </a:rPr>
              <a:t>Bản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thân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tôi</a:t>
            </a:r>
            <a:r>
              <a:rPr lang="en-US" sz="2400" dirty="0" smtClean="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luôn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tìm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tòi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hỏi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đồng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tìm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truyền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thụ</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tốt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nhất</a:t>
            </a:r>
            <a:r>
              <a:rPr lang="en-US" sz="2400" dirty="0">
                <a:solidFill>
                  <a:srgbClr val="002060"/>
                </a:solidFill>
                <a:latin typeface="Times New Roman" pitchFamily="18" charset="0"/>
                <a:cs typeface="Times New Roman" pitchFamily="18" charset="0"/>
              </a:rPr>
              <a:t>.</a:t>
            </a:r>
          </a:p>
          <a:p>
            <a:pPr indent="457200" algn="just"/>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mẫu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lớn</a:t>
            </a:r>
            <a:r>
              <a:rPr lang="en-US" sz="2400" dirty="0">
                <a:solidFill>
                  <a:srgbClr val="002060"/>
                </a:solidFill>
                <a:latin typeface="Times New Roman" pitchFamily="18" charset="0"/>
                <a:cs typeface="Times New Roman" pitchFamily="18" charset="0"/>
              </a:rPr>
              <a:t> ham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hỏi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những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điều</a:t>
            </a:r>
            <a:r>
              <a:rPr lang="en-US" sz="2400" dirty="0">
                <a:solidFill>
                  <a:srgbClr val="002060"/>
                </a:solidFill>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r>
              <a:rPr lang="en-US" sz="20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10" name="Picture 18" descr="Picturehoacuc"/>
          <p:cNvPicPr>
            <a:picLocks noChangeAspect="1" noChangeArrowheads="1" noCrop="1"/>
          </p:cNvPicPr>
          <p:nvPr/>
        </p:nvPicPr>
        <p:blipFill>
          <a:blip r:embed="rId3"/>
          <a:srcRect/>
          <a:stretch>
            <a:fillRect/>
          </a:stretch>
        </p:blipFill>
        <p:spPr bwMode="auto">
          <a:xfrm>
            <a:off x="1359982" y="5642437"/>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7668344" y="215383"/>
            <a:ext cx="877888" cy="1213572"/>
          </a:xfrm>
          <a:prstGeom prst="rect">
            <a:avLst/>
          </a:prstGeom>
          <a:noFill/>
          <a:ln w="9525">
            <a:noFill/>
            <a:miter lim="800000"/>
            <a:headEnd/>
            <a:tailEnd/>
          </a:ln>
        </p:spPr>
      </p:pic>
      <p:pic>
        <p:nvPicPr>
          <p:cNvPr id="12" name="Picture 18" descr="Picturehoacuc"/>
          <p:cNvPicPr>
            <a:picLocks noChangeAspect="1" noChangeArrowheads="1" noCrop="1"/>
          </p:cNvPicPr>
          <p:nvPr/>
        </p:nvPicPr>
        <p:blipFill>
          <a:blip r:embed="rId3"/>
          <a:srcRect/>
          <a:stretch>
            <a:fillRect/>
          </a:stretch>
        </p:blipFill>
        <p:spPr bwMode="auto">
          <a:xfrm>
            <a:off x="410656" y="0"/>
            <a:ext cx="877888" cy="1213572"/>
          </a:xfrm>
          <a:prstGeom prst="rect">
            <a:avLst/>
          </a:prstGeom>
          <a:noFill/>
          <a:ln w="9525">
            <a:noFill/>
            <a:miter lim="800000"/>
            <a:headEnd/>
            <a:tailEnd/>
          </a:ln>
        </p:spPr>
      </p:pic>
      <p:pic>
        <p:nvPicPr>
          <p:cNvPr id="13" name="Picture 18" descr="Picturehoacuc"/>
          <p:cNvPicPr>
            <a:picLocks noChangeAspect="1" noChangeArrowheads="1" noCrop="1"/>
          </p:cNvPicPr>
          <p:nvPr/>
        </p:nvPicPr>
        <p:blipFill>
          <a:blip r:embed="rId3"/>
          <a:srcRect/>
          <a:stretch>
            <a:fillRect/>
          </a:stretch>
        </p:blipFill>
        <p:spPr bwMode="auto">
          <a:xfrm>
            <a:off x="3751312" y="5373216"/>
            <a:ext cx="877888" cy="1213572"/>
          </a:xfrm>
          <a:prstGeom prst="rect">
            <a:avLst/>
          </a:prstGeom>
          <a:noFill/>
          <a:ln w="9525">
            <a:noFill/>
            <a:miter lim="800000"/>
            <a:headEnd/>
            <a:tailEnd/>
          </a:ln>
        </p:spPr>
      </p:pic>
      <p:pic>
        <p:nvPicPr>
          <p:cNvPr id="14" name="Picture 18" descr="Picturehoacuc"/>
          <p:cNvPicPr>
            <a:picLocks noChangeAspect="1" noChangeArrowheads="1" noCrop="1"/>
          </p:cNvPicPr>
          <p:nvPr/>
        </p:nvPicPr>
        <p:blipFill>
          <a:blip r:embed="rId3"/>
          <a:srcRect/>
          <a:stretch>
            <a:fillRect/>
          </a:stretch>
        </p:blipFill>
        <p:spPr bwMode="auto">
          <a:xfrm>
            <a:off x="5555735" y="5608017"/>
            <a:ext cx="877888" cy="1213572"/>
          </a:xfrm>
          <a:prstGeom prst="rect">
            <a:avLst/>
          </a:prstGeom>
          <a:noFill/>
          <a:ln w="9525">
            <a:noFill/>
            <a:miter lim="800000"/>
            <a:headEnd/>
            <a:tailEnd/>
          </a:ln>
        </p:spPr>
      </p:pic>
      <p:pic>
        <p:nvPicPr>
          <p:cNvPr id="15" name="Picture 18" descr="Picturehoacuc"/>
          <p:cNvPicPr>
            <a:picLocks noChangeAspect="1" noChangeArrowheads="1" noCrop="1"/>
          </p:cNvPicPr>
          <p:nvPr/>
        </p:nvPicPr>
        <p:blipFill>
          <a:blip r:embed="rId3"/>
          <a:srcRect/>
          <a:stretch>
            <a:fillRect/>
          </a:stretch>
        </p:blipFill>
        <p:spPr bwMode="auto">
          <a:xfrm>
            <a:off x="7066629" y="5373216"/>
            <a:ext cx="877888" cy="1213572"/>
          </a:xfrm>
          <a:prstGeom prst="rect">
            <a:avLst/>
          </a:prstGeom>
          <a:noFill/>
          <a:ln w="9525">
            <a:noFill/>
            <a:miter lim="800000"/>
            <a:headEnd/>
            <a:tailEnd/>
          </a:ln>
        </p:spPr>
      </p:pic>
    </p:spTree>
    <p:extLst>
      <p:ext uri="{BB962C8B-B14F-4D97-AF65-F5344CB8AC3E}">
        <p14:creationId xmlns:p14="http://schemas.microsoft.com/office/powerpoint/2010/main" val="1901310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568" y="-36411"/>
            <a:ext cx="10081120" cy="6858000"/>
          </a:xfrm>
          <a:prstGeom prst="rect">
            <a:avLst/>
          </a:prstGeom>
        </p:spPr>
      </p:pic>
      <p:sp>
        <p:nvSpPr>
          <p:cNvPr id="7" name="TextBox 6"/>
          <p:cNvSpPr txBox="1"/>
          <p:nvPr/>
        </p:nvSpPr>
        <p:spPr>
          <a:xfrm>
            <a:off x="625352" y="1213572"/>
            <a:ext cx="8123112" cy="6801862"/>
          </a:xfrm>
          <a:prstGeom prst="rect">
            <a:avLst/>
          </a:prstGeom>
          <a:noFill/>
        </p:spPr>
        <p:txBody>
          <a:bodyPr wrap="square" rtlCol="0">
            <a:spAutoFit/>
          </a:bodyPr>
          <a:lstStyle/>
          <a:p>
            <a:r>
              <a:rPr lang="pt-BR" sz="2400" b="1" i="1" dirty="0" smtClean="0">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Khó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khăn</a:t>
            </a:r>
            <a:endParaRPr lang="en-US" sz="2800" dirty="0">
              <a:solidFill>
                <a:srgbClr val="FF0000"/>
              </a:solidFill>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pPr indent="457200" algn="just"/>
            <a:r>
              <a:rPr lang="en-US" sz="2400" dirty="0">
                <a:solidFill>
                  <a:srgbClr val="002060"/>
                </a:solidFill>
                <a:latin typeface="Times New Roman" pitchFamily="18" charset="0"/>
                <a:cs typeface="Times New Roman" pitchFamily="18" charset="0"/>
              </a:rPr>
              <a:t>Qua </a:t>
            </a:r>
            <a:r>
              <a:rPr lang="en-US" sz="2400" dirty="0" err="1">
                <a:solidFill>
                  <a:srgbClr val="002060"/>
                </a:solidFill>
                <a:latin typeface="Times New Roman" pitchFamily="18" charset="0"/>
                <a:cs typeface="Times New Roman" pitchFamily="18" charset="0"/>
              </a:rPr>
              <a:t>thực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khám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còn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điệu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hấp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dẫn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đồ</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sáng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tạo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hút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phát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huy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được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tích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cực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a:t>
            </a:r>
          </a:p>
          <a:p>
            <a:pPr indent="457200" algn="just" fontAlgn="base"/>
            <a:r>
              <a:rPr lang="vi-VN" sz="2400" dirty="0">
                <a:solidFill>
                  <a:srgbClr val="002060"/>
                </a:solidFill>
                <a:latin typeface="Times New Roman" pitchFamily="18" charset="0"/>
                <a:cs typeface="Times New Roman" pitchFamily="18" charset="0"/>
              </a:rPr>
              <a:t>Cơ sở vật chất: Sân trường hẹp, chưa có nhiều cây xanh, đồ dùng đồ chơi chưa phong phú đa dạng  nên việc quan sát thiên nhiên của trẻ còn hạn chế. </a:t>
            </a:r>
            <a:endParaRPr lang="en-US" sz="2400" dirty="0">
              <a:solidFill>
                <a:srgbClr val="002060"/>
              </a:solidFill>
              <a:latin typeface="Times New Roman" pitchFamily="18" charset="0"/>
              <a:cs typeface="Times New Roman" pitchFamily="18" charset="0"/>
            </a:endParaRPr>
          </a:p>
          <a:p>
            <a:pPr indent="457200" algn="just"/>
            <a:r>
              <a:rPr lang="pt-BR"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Khả năng mạnh dạn, tự tin tham gia vào các hoạt động của trẻ còn hạn chế</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Một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thú</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còn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thấy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mệt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mỏi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tập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trung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mạnh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tự</a:t>
            </a:r>
            <a:r>
              <a:rPr lang="en-US" sz="2400" dirty="0">
                <a:solidFill>
                  <a:srgbClr val="002060"/>
                </a:solidFill>
                <a:latin typeface="Times New Roman" pitchFamily="18" charset="0"/>
                <a:cs typeface="Times New Roman" pitchFamily="18" charset="0"/>
              </a:rPr>
              <a:t> tin </a:t>
            </a:r>
            <a:r>
              <a:rPr lang="en-US" sz="2400" dirty="0" err="1">
                <a:solidFill>
                  <a:srgbClr val="002060"/>
                </a:solidFill>
                <a:latin typeface="Times New Roman" pitchFamily="18" charset="0"/>
                <a:cs typeface="Times New Roman" pitchFamily="18" charset="0"/>
              </a:rPr>
              <a:t>khi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ra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hoạt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động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khả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tiếp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thu</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chưa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đồng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đều</a:t>
            </a:r>
            <a:r>
              <a:rPr lang="en-US" sz="2400" dirty="0">
                <a:solidFill>
                  <a:srgbClr val="002060"/>
                </a:solidFill>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10" name="Picture 18" descr="Picturehoacuc"/>
          <p:cNvPicPr>
            <a:picLocks noChangeAspect="1" noChangeArrowheads="1" noCrop="1"/>
          </p:cNvPicPr>
          <p:nvPr/>
        </p:nvPicPr>
        <p:blipFill>
          <a:blip r:embed="rId3"/>
          <a:srcRect/>
          <a:stretch>
            <a:fillRect/>
          </a:stretch>
        </p:blipFill>
        <p:spPr bwMode="auto">
          <a:xfrm>
            <a:off x="-496301" y="5608017"/>
            <a:ext cx="877888" cy="1213572"/>
          </a:xfrm>
          <a:prstGeom prst="rect">
            <a:avLst/>
          </a:prstGeom>
          <a:noFill/>
          <a:ln w="9525">
            <a:noFill/>
            <a:miter lim="800000"/>
            <a:headEnd/>
            <a:tailEnd/>
          </a:ln>
        </p:spPr>
      </p:pic>
      <p:pic>
        <p:nvPicPr>
          <p:cNvPr id="11" name="Picture 18" descr="Picturehoacuc"/>
          <p:cNvPicPr>
            <a:picLocks noChangeAspect="1" noChangeArrowheads="1" noCrop="1"/>
          </p:cNvPicPr>
          <p:nvPr/>
        </p:nvPicPr>
        <p:blipFill>
          <a:blip r:embed="rId3"/>
          <a:srcRect/>
          <a:stretch>
            <a:fillRect/>
          </a:stretch>
        </p:blipFill>
        <p:spPr bwMode="auto">
          <a:xfrm>
            <a:off x="7668344" y="215383"/>
            <a:ext cx="877888" cy="1213572"/>
          </a:xfrm>
          <a:prstGeom prst="rect">
            <a:avLst/>
          </a:prstGeom>
          <a:noFill/>
          <a:ln w="9525">
            <a:noFill/>
            <a:miter lim="800000"/>
            <a:headEnd/>
            <a:tailEnd/>
          </a:ln>
        </p:spPr>
      </p:pic>
      <p:pic>
        <p:nvPicPr>
          <p:cNvPr id="12" name="Picture 18" descr="Picturehoacuc"/>
          <p:cNvPicPr>
            <a:picLocks noChangeAspect="1" noChangeArrowheads="1" noCrop="1"/>
          </p:cNvPicPr>
          <p:nvPr/>
        </p:nvPicPr>
        <p:blipFill>
          <a:blip r:embed="rId3"/>
          <a:srcRect/>
          <a:stretch>
            <a:fillRect/>
          </a:stretch>
        </p:blipFill>
        <p:spPr bwMode="auto">
          <a:xfrm>
            <a:off x="410656" y="0"/>
            <a:ext cx="877888" cy="1213572"/>
          </a:xfrm>
          <a:prstGeom prst="rect">
            <a:avLst/>
          </a:prstGeom>
          <a:noFill/>
          <a:ln w="9525">
            <a:noFill/>
            <a:miter lim="800000"/>
            <a:headEnd/>
            <a:tailEnd/>
          </a:ln>
        </p:spPr>
      </p:pic>
      <p:pic>
        <p:nvPicPr>
          <p:cNvPr id="13" name="Picture 18" descr="Picturehoacuc"/>
          <p:cNvPicPr>
            <a:picLocks noChangeAspect="1" noChangeArrowheads="1" noCrop="1"/>
          </p:cNvPicPr>
          <p:nvPr/>
        </p:nvPicPr>
        <p:blipFill>
          <a:blip r:embed="rId3"/>
          <a:srcRect/>
          <a:stretch>
            <a:fillRect/>
          </a:stretch>
        </p:blipFill>
        <p:spPr bwMode="auto">
          <a:xfrm>
            <a:off x="3203848" y="5733256"/>
            <a:ext cx="877888" cy="1213572"/>
          </a:xfrm>
          <a:prstGeom prst="rect">
            <a:avLst/>
          </a:prstGeom>
          <a:noFill/>
          <a:ln w="9525">
            <a:noFill/>
            <a:miter lim="800000"/>
            <a:headEnd/>
            <a:tailEnd/>
          </a:ln>
        </p:spPr>
      </p:pic>
      <p:pic>
        <p:nvPicPr>
          <p:cNvPr id="14" name="Picture 18" descr="Picturehoacuc"/>
          <p:cNvPicPr>
            <a:picLocks noChangeAspect="1" noChangeArrowheads="1" noCrop="1"/>
          </p:cNvPicPr>
          <p:nvPr/>
        </p:nvPicPr>
        <p:blipFill>
          <a:blip r:embed="rId3"/>
          <a:srcRect/>
          <a:stretch>
            <a:fillRect/>
          </a:stretch>
        </p:blipFill>
        <p:spPr bwMode="auto">
          <a:xfrm>
            <a:off x="5724128" y="5733256"/>
            <a:ext cx="877888" cy="1213572"/>
          </a:xfrm>
          <a:prstGeom prst="rect">
            <a:avLst/>
          </a:prstGeom>
          <a:noFill/>
          <a:ln w="9525">
            <a:noFill/>
            <a:miter lim="800000"/>
            <a:headEnd/>
            <a:tailEnd/>
          </a:ln>
        </p:spPr>
      </p:pic>
      <p:pic>
        <p:nvPicPr>
          <p:cNvPr id="15" name="Picture 18" descr="Picturehoacuc"/>
          <p:cNvPicPr>
            <a:picLocks noChangeAspect="1" noChangeArrowheads="1" noCrop="1"/>
          </p:cNvPicPr>
          <p:nvPr/>
        </p:nvPicPr>
        <p:blipFill>
          <a:blip r:embed="rId3"/>
          <a:srcRect/>
          <a:stretch>
            <a:fillRect/>
          </a:stretch>
        </p:blipFill>
        <p:spPr bwMode="auto">
          <a:xfrm>
            <a:off x="8526540" y="5608017"/>
            <a:ext cx="877888" cy="1213572"/>
          </a:xfrm>
          <a:prstGeom prst="rect">
            <a:avLst/>
          </a:prstGeom>
          <a:noFill/>
          <a:ln w="9525">
            <a:noFill/>
            <a:miter lim="800000"/>
            <a:headEnd/>
            <a:tailEnd/>
          </a:ln>
        </p:spPr>
      </p:pic>
    </p:spTree>
    <p:extLst>
      <p:ext uri="{BB962C8B-B14F-4D97-AF65-F5344CB8AC3E}">
        <p14:creationId xmlns:p14="http://schemas.microsoft.com/office/powerpoint/2010/main" val="11472477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3021</TotalTime>
  <Words>2352</Words>
  <Application>Microsoft Office PowerPoint</Application>
  <PresentationFormat>On-screen Show (4:3)</PresentationFormat>
  <Paragraphs>195</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khảo sát chất lượng của trẻ trước khi áp dụng đề tài  vào tháng 9/2020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Ví dụ: Chủ điểm “Thế giới thực vật” từ những nguyên vật liệu phế thải như xốp vụn làm các món ăn, vải vụn may lại tạo thành các loại quả.. tận dụng các nguyên vật liệu có sẵn đó để tạo ra một gian hàng có đầy đủ các sản phẩm để trẻ được trải nghiệm thông qua bán hàng trẻ phát triển được kỹ năng giao tiếp, phát triển tư duy, kỹ năng tính toán, chào hỏi, niềm nở với khách hàng.  </vt:lpstr>
      <vt:lpstr> Đối với chủ đề thực vật tôi chuẩn bị những hạt giống dễ nảy mầm dễ lên cây, các hạt giống và chậu để trẻ gieo hạt. </vt:lpstr>
      <vt:lpstr> * Ví dụ: Chủ điểm “Nghề nghiệp” - Tổ chức cho trẻ được trải nghiệm làm thợ may, tận dụng vải vụn cho trẻ cắt, may những trang phục cho búp bê </vt:lpstr>
      <vt:lpstr>               Hoạt động khám phá về công việc của chú bộ đội tôi tổ chức cho trẻ chơi trò chơi đóng vai các chú bộ tập luyện nâng cao sức khỏe để bảo vệ đất nước.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Biện pháp 3: Kết hợp với phụ huynh</vt:lpstr>
      <vt:lpstr>PowerPoint Presentation</vt:lpstr>
      <vt:lpstr>   Hiệu quả thực hiện của việc áp dụng biện pháp trong thực tế dạy học </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201</cp:revision>
  <dcterms:created xsi:type="dcterms:W3CDTF">2021-11-15T09:41:31Z</dcterms:created>
  <dcterms:modified xsi:type="dcterms:W3CDTF">2022-10-19T22:43:58Z</dcterms:modified>
</cp:coreProperties>
</file>