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63" r:id="rId3"/>
    <p:sldId id="267" r:id="rId4"/>
    <p:sldId id="268" r:id="rId5"/>
    <p:sldId id="269" r:id="rId6"/>
    <p:sldId id="271" r:id="rId7"/>
    <p:sldId id="27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E776B-6B89-4037-A3EA-00FD3C28AA23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0DB91-4657-45ED-9D05-799CD32A2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37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C985CFF-FEC8-4108-B088-803902A561B0}" type="slidenum">
              <a:rPr lang="en-US" altLang="en-US" smtClean="0">
                <a:latin typeface="Arial" charset="0"/>
              </a:rPr>
              <a:pPr/>
              <a:t>4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</a:rPr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FB5BBF0-2E14-4A21-A9EC-17A7D0FD5A0A}" type="slidenum">
              <a:rPr lang="en-US" altLang="en-US" smtClean="0">
                <a:latin typeface="Arial" charset="0"/>
              </a:rPr>
              <a:pPr/>
              <a:t>5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</a:rPr>
              <a:t>Giáo viên click mouse lần lượt qua các nút theo hướng từ trái qua phải, để trình bày hình vẽ minh hoa các đặc tính của khối trụ.</a:t>
            </a:r>
          </a:p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FAFB-8EE8-4901-B33B-C7BDE9C9FE85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814A-02EE-4458-85D9-4F43B47AD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407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FAFB-8EE8-4901-B33B-C7BDE9C9FE85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814A-02EE-4458-85D9-4F43B47AD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88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FAFB-8EE8-4901-B33B-C7BDE9C9FE85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814A-02EE-4458-85D9-4F43B47AD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128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FAFB-8EE8-4901-B33B-C7BDE9C9FE85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814A-02EE-4458-85D9-4F43B47AD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72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FAFB-8EE8-4901-B33B-C7BDE9C9FE85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814A-02EE-4458-85D9-4F43B47AD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50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FAFB-8EE8-4901-B33B-C7BDE9C9FE85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814A-02EE-4458-85D9-4F43B47AD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75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FAFB-8EE8-4901-B33B-C7BDE9C9FE85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814A-02EE-4458-85D9-4F43B47AD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299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FAFB-8EE8-4901-B33B-C7BDE9C9FE85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814A-02EE-4458-85D9-4F43B47AD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923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FAFB-8EE8-4901-B33B-C7BDE9C9FE85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814A-02EE-4458-85D9-4F43B47AD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53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FAFB-8EE8-4901-B33B-C7BDE9C9FE85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814A-02EE-4458-85D9-4F43B47AD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391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FAFB-8EE8-4901-B33B-C7BDE9C9FE85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814A-02EE-4458-85D9-4F43B47AD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82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2FAFB-8EE8-4901-B33B-C7BDE9C9FE85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0814A-02EE-4458-85D9-4F43B47AD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16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microsoft.com/office/2007/relationships/media" Target="file:///D:\Downloads\H&#204;NH%20KH&#7888;Ii.m4a" TargetMode="External"/><Relationship Id="rId1" Type="http://schemas.openxmlformats.org/officeDocument/2006/relationships/audio" Target="file:///D:\Downloads\H&#204;NH%20KH&#7888;Ii.m4a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file:///D:\Downloads\CacHinhCoBan-BeKimHong_4eyqy.mp3" TargetMode="External"/><Relationship Id="rId7" Type="http://schemas.openxmlformats.org/officeDocument/2006/relationships/image" Target="../media/image10.png"/><Relationship Id="rId2" Type="http://schemas.openxmlformats.org/officeDocument/2006/relationships/audio" Target="file:///D:\Downloads\Qu&#7843;%20B&#243;ng%20Tr&#242;n%20Tr&#242;n%20-%20Con%20Heo%20&#272;&#7845;t%20Remix%20-%20Nh&#7841;c%20Thi&#7871;u%20Nhi%20Vui%20Nh&#7897;n%20B&#233;%20Th&#237;ch.mp3" TargetMode="External"/><Relationship Id="rId1" Type="http://schemas.microsoft.com/office/2007/relationships/media" Target="file:///D:\Downloads\Qu&#7843;%20B&#243;ng%20Tr&#242;n%20Tr&#242;n%20-%20Con%20Heo%20&#272;&#7845;t%20Remix%20-%20Nh&#7841;c%20Thi&#7871;u%20Nhi%20Vui%20Nh&#7897;n%20B&#233;%20Th&#237;ch.mp3" TargetMode="Externa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file:///D:\Downloads\CacHinhCoBan-BeKimHong_4eyqy.mp3" TargetMode="External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4.png"/><Relationship Id="rId3" Type="http://schemas.microsoft.com/office/2007/relationships/media" Target="../media/media2.mp3"/><Relationship Id="rId7" Type="http://schemas.openxmlformats.org/officeDocument/2006/relationships/hyperlink" Target="B&#233;%20B&#7843;o%20An%20-%20B&#7843;y%20S&#7855;c%20C&#7847;u%20V&#7891;ng.mp3" TargetMode="External"/><Relationship Id="rId12" Type="http://schemas.openxmlformats.org/officeDocument/2006/relationships/image" Target="../media/image19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11" Type="http://schemas.openxmlformats.org/officeDocument/2006/relationships/image" Target="../media/image18.gif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7.gif"/><Relationship Id="rId4" Type="http://schemas.openxmlformats.org/officeDocument/2006/relationships/audio" Target="../media/media2.mp3"/><Relationship Id="rId9" Type="http://schemas.openxmlformats.org/officeDocument/2006/relationships/image" Target="../media/image16.gif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" name="HÌNH KHỐIi.m4a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3076" name="Content Placeholder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11458" r="7031" b="17708"/>
          <a:stretch>
            <a:fillRect/>
          </a:stretch>
        </p:blipFill>
        <p:spPr bwMode="auto">
          <a:xfrm>
            <a:off x="0" y="5873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28713" y="2060575"/>
            <a:ext cx="7089775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LĨNH VỰC PHÁT TRIỂN NHẬN THỨC</a:t>
            </a:r>
          </a:p>
          <a:p>
            <a:pPr algn="ctr">
              <a:defRPr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MÔN: LÀM QUEN VỚI TOÁN</a:t>
            </a:r>
          </a:p>
        </p:txBody>
      </p:sp>
      <p:sp>
        <p:nvSpPr>
          <p:cNvPr id="8" name="Rectangle 7"/>
          <p:cNvSpPr/>
          <p:nvPr/>
        </p:nvSpPr>
        <p:spPr>
          <a:xfrm>
            <a:off x="723653" y="3827999"/>
            <a:ext cx="8031892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9900CC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ĐỀ TÀI:</a:t>
            </a:r>
          </a:p>
          <a:p>
            <a:pPr algn="ctr">
              <a:defRPr/>
            </a:pPr>
            <a:r>
              <a:rPr lang="en-US" sz="40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9900CC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9900CC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Phân</a:t>
            </a:r>
            <a:r>
              <a:rPr lang="en-US" sz="40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9900CC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9900CC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biệt</a:t>
            </a:r>
            <a:r>
              <a:rPr lang="en-US" sz="40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9900CC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9900CC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khối</a:t>
            </a:r>
            <a:r>
              <a:rPr lang="en-US" sz="40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9900CC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9900CC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cầu</a:t>
            </a:r>
            <a:r>
              <a:rPr lang="en-US" sz="40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9900CC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- </a:t>
            </a:r>
            <a:r>
              <a:rPr lang="en-US" sz="40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9900CC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khối</a:t>
            </a:r>
            <a:r>
              <a:rPr lang="en-US" sz="40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9900CC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9900CC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trụ</a:t>
            </a:r>
            <a:endParaRPr lang="en-US" sz="40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9900CC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86715" y="938904"/>
            <a:ext cx="6973770" cy="707886"/>
          </a:xfrm>
          <a:prstGeom prst="rect">
            <a:avLst/>
          </a:prstGeom>
        </p:spPr>
        <p:txBody>
          <a:bodyPr>
            <a:prstTxWarp prst="textDoubleWave1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CHÀO MỪNG QUÝ CÔ ĐẾN VỚI HỘI THI </a:t>
            </a:r>
          </a:p>
          <a:p>
            <a:pPr algn="ctr" eaLnBrk="1" hangingPunct="1">
              <a:defRPr/>
            </a:pP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GIÁO VIÊN DẠY GIỎI CẤP TRƯỜNG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93888" y="5157788"/>
            <a:ext cx="5356225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en-US" sz="24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Lớp</a:t>
            </a:r>
            <a:r>
              <a:rPr lang="en-US" altLang="en-US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n-US" altLang="en-US" sz="24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Lá</a:t>
            </a:r>
            <a:r>
              <a:rPr lang="en-US" altLang="en-US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endParaRPr lang="en-US" altLang="en-US" sz="2400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defRPr/>
            </a:pPr>
            <a:r>
              <a:rPr lang="en-US" alt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Giáo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viên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thực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hiện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n-US" alt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Hoàng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Thị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Quế</a:t>
            </a:r>
            <a:endParaRPr lang="en-US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511175" y="3143250"/>
            <a:ext cx="81200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600" b="1" dirty="0">
                <a:solidFill>
                  <a:srgbClr val="FF0000"/>
                </a:solidFill>
              </a:rPr>
              <a:t>CHỦ ĐỀ: </a:t>
            </a:r>
            <a:r>
              <a:rPr lang="en-US" altLang="en-US" sz="3600" b="1" dirty="0" err="1" smtClean="0">
                <a:solidFill>
                  <a:srgbClr val="FF0000"/>
                </a:solidFill>
              </a:rPr>
              <a:t>Nghề</a:t>
            </a:r>
            <a:r>
              <a:rPr lang="en-US" altLang="en-US" sz="36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</a:rPr>
              <a:t>nghiệp</a:t>
            </a:r>
            <a:endParaRPr lang="en-US" altLang="en-US" sz="3600" b="1" dirty="0">
              <a:solidFill>
                <a:srgbClr val="FF0000"/>
              </a:solidFill>
            </a:endParaRPr>
          </a:p>
        </p:txBody>
      </p:sp>
      <p:grpSp>
        <p:nvGrpSpPr>
          <p:cNvPr id="12" name="Group 58"/>
          <p:cNvGrpSpPr>
            <a:grpSpLocks/>
          </p:cNvGrpSpPr>
          <p:nvPr/>
        </p:nvGrpSpPr>
        <p:grpSpPr bwMode="auto">
          <a:xfrm>
            <a:off x="7250113" y="2516188"/>
            <a:ext cx="1030287" cy="1660525"/>
            <a:chOff x="1872" y="480"/>
            <a:chExt cx="2016" cy="2880"/>
          </a:xfrm>
        </p:grpSpPr>
        <p:sp>
          <p:nvSpPr>
            <p:cNvPr id="13" name="Oval 59"/>
            <p:cNvSpPr>
              <a:spLocks noChangeArrowheads="1"/>
            </p:cNvSpPr>
            <p:nvPr/>
          </p:nvSpPr>
          <p:spPr bwMode="auto">
            <a:xfrm>
              <a:off x="1872" y="480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087" name="Line 60"/>
            <p:cNvSpPr>
              <a:spLocks noChangeShapeType="1"/>
            </p:cNvSpPr>
            <p:nvPr/>
          </p:nvSpPr>
          <p:spPr bwMode="auto">
            <a:xfrm>
              <a:off x="1872" y="864"/>
              <a:ext cx="0" cy="211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Line 61"/>
            <p:cNvSpPr>
              <a:spLocks noChangeShapeType="1"/>
            </p:cNvSpPr>
            <p:nvPr/>
          </p:nvSpPr>
          <p:spPr bwMode="auto">
            <a:xfrm>
              <a:off x="3888" y="864"/>
              <a:ext cx="0" cy="211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Oval 62"/>
            <p:cNvSpPr>
              <a:spLocks noChangeArrowheads="1"/>
            </p:cNvSpPr>
            <p:nvPr/>
          </p:nvSpPr>
          <p:spPr bwMode="auto">
            <a:xfrm>
              <a:off x="1872" y="2592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pic>
          <p:nvPicPr>
            <p:cNvPr id="3090" name="Picture 63" descr="khoi tru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9" y="897"/>
              <a:ext cx="2004" cy="246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64"/>
          <p:cNvGrpSpPr>
            <a:grpSpLocks/>
          </p:cNvGrpSpPr>
          <p:nvPr/>
        </p:nvGrpSpPr>
        <p:grpSpPr bwMode="auto">
          <a:xfrm>
            <a:off x="713261" y="2516876"/>
            <a:ext cx="1537254" cy="1558628"/>
            <a:chOff x="1979" y="1715"/>
            <a:chExt cx="1849" cy="1892"/>
          </a:xfrm>
          <a:solidFill>
            <a:srgbClr val="FFC000"/>
          </a:solidFill>
        </p:grpSpPr>
        <p:grpSp>
          <p:nvGrpSpPr>
            <p:cNvPr id="19" name="Group 65"/>
            <p:cNvGrpSpPr>
              <a:grpSpLocks/>
            </p:cNvGrpSpPr>
            <p:nvPr/>
          </p:nvGrpSpPr>
          <p:grpSpPr bwMode="auto">
            <a:xfrm>
              <a:off x="1979" y="1715"/>
              <a:ext cx="1849" cy="1889"/>
              <a:chOff x="1955" y="1731"/>
              <a:chExt cx="1849" cy="1889"/>
            </a:xfrm>
            <a:grpFill/>
          </p:grpSpPr>
          <p:sp>
            <p:nvSpPr>
              <p:cNvPr id="25" name="AutoShape 66"/>
              <p:cNvSpPr>
                <a:spLocks noChangeArrowheads="1"/>
              </p:cNvSpPr>
              <p:nvPr/>
            </p:nvSpPr>
            <p:spPr bwMode="auto">
              <a:xfrm rot="16200000">
                <a:off x="2803" y="3093"/>
                <a:ext cx="160" cy="857"/>
              </a:xfrm>
              <a:prstGeom prst="moon">
                <a:avLst>
                  <a:gd name="adj" fmla="val 49995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grpSp>
            <p:nvGrpSpPr>
              <p:cNvPr id="26" name="Group 67"/>
              <p:cNvGrpSpPr>
                <a:grpSpLocks/>
              </p:cNvGrpSpPr>
              <p:nvPr/>
            </p:nvGrpSpPr>
            <p:grpSpPr bwMode="auto">
              <a:xfrm>
                <a:off x="1955" y="1731"/>
                <a:ext cx="1849" cy="1889"/>
                <a:chOff x="1955" y="1731"/>
                <a:chExt cx="1849" cy="1889"/>
              </a:xfrm>
              <a:grpFill/>
            </p:grpSpPr>
            <p:sp>
              <p:nvSpPr>
                <p:cNvPr id="27" name="Oval 68"/>
                <p:cNvSpPr>
                  <a:spLocks noChangeAspect="1" noChangeArrowheads="1"/>
                </p:cNvSpPr>
                <p:nvPr/>
              </p:nvSpPr>
              <p:spPr bwMode="auto">
                <a:xfrm>
                  <a:off x="1965" y="1741"/>
                  <a:ext cx="1831" cy="1871"/>
                </a:xfrm>
                <a:prstGeom prst="ellipse">
                  <a:avLst/>
                </a:prstGeom>
                <a:grpFill/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altLang="en-US"/>
                </a:p>
              </p:txBody>
            </p:sp>
            <p:sp>
              <p:nvSpPr>
                <p:cNvPr id="28" name="Oval 69"/>
                <p:cNvSpPr>
                  <a:spLocks noChangeAspect="1" noChangeArrowheads="1"/>
                </p:cNvSpPr>
                <p:nvPr/>
              </p:nvSpPr>
              <p:spPr bwMode="auto">
                <a:xfrm>
                  <a:off x="1955" y="1731"/>
                  <a:ext cx="1849" cy="1889"/>
                </a:xfrm>
                <a:prstGeom prst="ellips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altLang="en-US"/>
                </a:p>
              </p:txBody>
            </p:sp>
            <p:sp>
              <p:nvSpPr>
                <p:cNvPr id="29" name="AutoShape 70"/>
                <p:cNvSpPr>
                  <a:spLocks noChangeArrowheads="1"/>
                </p:cNvSpPr>
                <p:nvPr/>
              </p:nvSpPr>
              <p:spPr bwMode="auto">
                <a:xfrm rot="-5400000">
                  <a:off x="2696" y="1864"/>
                  <a:ext cx="355" cy="1812"/>
                </a:xfrm>
                <a:prstGeom prst="moon">
                  <a:avLst>
                    <a:gd name="adj" fmla="val 17046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altLang="en-US"/>
                </a:p>
              </p:txBody>
            </p:sp>
          </p:grpSp>
        </p:grpSp>
        <p:grpSp>
          <p:nvGrpSpPr>
            <p:cNvPr id="20" name="Group 71"/>
            <p:cNvGrpSpPr>
              <a:grpSpLocks/>
            </p:cNvGrpSpPr>
            <p:nvPr/>
          </p:nvGrpSpPr>
          <p:grpSpPr bwMode="auto">
            <a:xfrm>
              <a:off x="2213" y="1738"/>
              <a:ext cx="1405" cy="1869"/>
              <a:chOff x="2213" y="1738"/>
              <a:chExt cx="1405" cy="1869"/>
            </a:xfrm>
            <a:grpFill/>
          </p:grpSpPr>
          <p:sp>
            <p:nvSpPr>
              <p:cNvPr id="21" name="AutoShape 72"/>
              <p:cNvSpPr>
                <a:spLocks noChangeArrowheads="1"/>
              </p:cNvSpPr>
              <p:nvPr/>
            </p:nvSpPr>
            <p:spPr bwMode="auto">
              <a:xfrm>
                <a:off x="2213" y="1741"/>
                <a:ext cx="684" cy="1866"/>
              </a:xfrm>
              <a:prstGeom prst="moon">
                <a:avLst>
                  <a:gd name="adj" fmla="val 5593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22" name="AutoShape 73"/>
              <p:cNvSpPr>
                <a:spLocks noChangeArrowheads="1"/>
              </p:cNvSpPr>
              <p:nvPr/>
            </p:nvSpPr>
            <p:spPr bwMode="auto">
              <a:xfrm flipH="1">
                <a:off x="2906" y="1741"/>
                <a:ext cx="712" cy="1866"/>
              </a:xfrm>
              <a:prstGeom prst="moon">
                <a:avLst>
                  <a:gd name="adj" fmla="val 6009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23" name="AutoShape 74"/>
              <p:cNvSpPr>
                <a:spLocks noChangeArrowheads="1"/>
              </p:cNvSpPr>
              <p:nvPr/>
            </p:nvSpPr>
            <p:spPr bwMode="auto">
              <a:xfrm>
                <a:off x="2573" y="1741"/>
                <a:ext cx="355" cy="1866"/>
              </a:xfrm>
              <a:prstGeom prst="moon">
                <a:avLst>
                  <a:gd name="adj" fmla="val 17046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24" name="AutoShape 75"/>
              <p:cNvSpPr>
                <a:spLocks noChangeArrowheads="1"/>
              </p:cNvSpPr>
              <p:nvPr/>
            </p:nvSpPr>
            <p:spPr bwMode="auto">
              <a:xfrm flipH="1">
                <a:off x="2922" y="1738"/>
                <a:ext cx="252" cy="1866"/>
              </a:xfrm>
              <a:prstGeom prst="moon">
                <a:avLst>
                  <a:gd name="adj" fmla="val 22917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altLang="en-US"/>
              </a:p>
            </p:txBody>
          </p:sp>
        </p:grpSp>
      </p:grpSp>
      <p:pic>
        <p:nvPicPr>
          <p:cNvPr id="30" name="HÌNH KHỐIi.m4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71122" y="55145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71932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1284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12845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10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6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4100" name="Content Placehold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11458" r="7031" b="17708"/>
          <a:stretch>
            <a:fillRect/>
          </a:stretch>
        </p:blipFill>
        <p:spPr bwMode="auto">
          <a:xfrm>
            <a:off x="0" y="5873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35263" y="980979"/>
            <a:ext cx="5773003" cy="1077218"/>
          </a:xfrm>
          <a:prstGeom prst="rect">
            <a:avLst/>
          </a:prstGeom>
          <a:noFill/>
        </p:spPr>
        <p:txBody>
          <a:bodyPr>
            <a:prstTxWarp prst="textInflateTop">
              <a:avLst/>
            </a:prstTxWarp>
            <a:spAutoFit/>
            <a:scene3d>
              <a:camera prst="perspectiveAbove"/>
              <a:lightRig rig="threePt" dir="t"/>
            </a:scene3d>
          </a:bodyPr>
          <a:lstStyle/>
          <a:p>
            <a:pPr algn="ctr">
              <a:defRPr/>
            </a:pPr>
            <a:r>
              <a:rPr lang="en-US" sz="32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Hoạt</a:t>
            </a: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động</a:t>
            </a: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1: </a:t>
            </a:r>
          </a:p>
          <a:p>
            <a:pPr algn="ctr">
              <a:defRPr/>
            </a:pPr>
            <a:r>
              <a:rPr lang="en-US" sz="32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Ôn</a:t>
            </a: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nhận</a:t>
            </a: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biết</a:t>
            </a: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khối</a:t>
            </a: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cầu</a:t>
            </a: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khối</a:t>
            </a: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trụ</a:t>
            </a:r>
            <a:endParaRPr lang="en-US" sz="32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4102" name="Picture 27" descr="2FF4A10BE8D543779575ADE7409EF7B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3170238"/>
            <a:ext cx="1125537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5041900"/>
            <a:ext cx="8909050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5208735" y="2547938"/>
            <a:ext cx="5199062" cy="6072187"/>
            <a:chOff x="-336" y="480"/>
            <a:chExt cx="4176" cy="5520"/>
          </a:xfrm>
        </p:grpSpPr>
        <p:sp>
          <p:nvSpPr>
            <p:cNvPr id="4108" name="Line 10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09" name="Group 11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4110" name="Picture 12" descr="khoi tru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111" name="Group 13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4113" name="Oval 14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1F5C9A"/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chemeClr val="fol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14" name="AutoShape 15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1918 w 21600"/>
                    <a:gd name="T13" fmla="*/ 1918 h 21600"/>
                    <a:gd name="T14" fmla="*/ 19682 w 21600"/>
                    <a:gd name="T15" fmla="*/ 1968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1D5892"/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4" name="Oval 16"/>
              <p:cNvSpPr>
                <a:spLocks noChangeArrowheads="1"/>
              </p:cNvSpPr>
              <p:nvPr/>
            </p:nvSpPr>
            <p:spPr bwMode="auto">
              <a:xfrm>
                <a:off x="1862" y="497"/>
                <a:ext cx="2048" cy="778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</p:grpSp>
      <p:sp>
        <p:nvSpPr>
          <p:cNvPr id="4106" name="TextBox 1"/>
          <p:cNvSpPr txBox="1">
            <a:spLocks noChangeArrowheads="1"/>
          </p:cNvSpPr>
          <p:nvPr/>
        </p:nvSpPr>
        <p:spPr bwMode="auto">
          <a:xfrm>
            <a:off x="2069803" y="5821639"/>
            <a:ext cx="1946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Khối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cầu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107" name="TextBox 2"/>
          <p:cNvSpPr txBox="1">
            <a:spLocks noChangeArrowheads="1"/>
          </p:cNvSpPr>
          <p:nvPr/>
        </p:nvSpPr>
        <p:spPr bwMode="auto">
          <a:xfrm>
            <a:off x="5943600" y="5801683"/>
            <a:ext cx="14716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b="1" dirty="0" err="1">
                <a:solidFill>
                  <a:srgbClr val="FF0000"/>
                </a:solidFill>
              </a:rPr>
              <a:t>Khối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trụ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Flowchart: Connector 2"/>
          <p:cNvSpPr/>
          <p:nvPr/>
        </p:nvSpPr>
        <p:spPr>
          <a:xfrm>
            <a:off x="1600199" y="2799211"/>
            <a:ext cx="2885485" cy="2908024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865" y="2811360"/>
            <a:ext cx="2978151" cy="2917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94464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/>
      <p:bldP spid="4107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0244" name="Content Placehold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11458" r="7031" b="17708"/>
          <a:stretch>
            <a:fillRect/>
          </a:stretch>
        </p:blipFill>
        <p:spPr bwMode="auto">
          <a:xfrm>
            <a:off x="0" y="5873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1751013"/>
            <a:ext cx="77851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5835" flipH="1">
            <a:off x="679450" y="3598863"/>
            <a:ext cx="1878013" cy="292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09711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Oval 2"/>
          <p:cNvSpPr>
            <a:spLocks noChangeAspect="1" noChangeArrowheads="1"/>
          </p:cNvSpPr>
          <p:nvPr/>
        </p:nvSpPr>
        <p:spPr bwMode="auto">
          <a:xfrm>
            <a:off x="2603500" y="450850"/>
            <a:ext cx="3894138" cy="3894138"/>
          </a:xfrm>
          <a:prstGeom prst="ellipse">
            <a:avLst/>
          </a:prstGeom>
          <a:gradFill rotWithShape="1">
            <a:gsLst>
              <a:gs pos="0">
                <a:srgbClr val="66FFFF"/>
              </a:gs>
              <a:gs pos="100000">
                <a:srgbClr val="2F767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grpSp>
        <p:nvGrpSpPr>
          <p:cNvPr id="122883" name="Group 3"/>
          <p:cNvGrpSpPr>
            <a:grpSpLocks/>
          </p:cNvGrpSpPr>
          <p:nvPr/>
        </p:nvGrpSpPr>
        <p:grpSpPr bwMode="auto">
          <a:xfrm flipH="1">
            <a:off x="2579688" y="450850"/>
            <a:ext cx="3886200" cy="3879850"/>
            <a:chOff x="1584" y="812"/>
            <a:chExt cx="2256" cy="2444"/>
          </a:xfrm>
        </p:grpSpPr>
        <p:sp>
          <p:nvSpPr>
            <p:cNvPr id="6169" name="AutoShape 4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6170" name="AutoShape 5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6171" name="AutoShape 6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6172" name="AutoShape 7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6173" name="AutoShape 8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6174" name="AutoShape 9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6175" name="AutoShape 10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6176" name="AutoShape 11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6177" name="AutoShape 12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</p:grpSp>
      <p:sp>
        <p:nvSpPr>
          <p:cNvPr id="122894" name="AutoShape 14"/>
          <p:cNvSpPr>
            <a:spLocks noChangeArrowheads="1"/>
          </p:cNvSpPr>
          <p:nvPr/>
        </p:nvSpPr>
        <p:spPr bwMode="auto">
          <a:xfrm rot="16200000">
            <a:off x="4406900" y="3244850"/>
            <a:ext cx="330200" cy="1816100"/>
          </a:xfrm>
          <a:prstGeom prst="moon">
            <a:avLst>
              <a:gd name="adj" fmla="val 4999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22895" name="Oval 15"/>
          <p:cNvSpPr>
            <a:spLocks noChangeAspect="1" noChangeArrowheads="1"/>
          </p:cNvSpPr>
          <p:nvPr/>
        </p:nvSpPr>
        <p:spPr bwMode="auto">
          <a:xfrm>
            <a:off x="2608263" y="442913"/>
            <a:ext cx="3913187" cy="3913187"/>
          </a:xfrm>
          <a:prstGeom prst="ellipse">
            <a:avLst/>
          </a:prstGeom>
          <a:noFill/>
          <a:ln w="28575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FF">
                    <a:alpha val="7294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22908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57026" y="4674281"/>
            <a:ext cx="1676400" cy="5334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000" dirty="0" err="1">
                <a:solidFill>
                  <a:schemeClr val="bg1"/>
                </a:solidFill>
                <a:latin typeface="Arial" charset="0"/>
              </a:rPr>
              <a:t>Khối</a:t>
            </a:r>
            <a:r>
              <a:rPr lang="en-US" altLang="en-US" sz="20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Arial" charset="0"/>
              </a:rPr>
              <a:t>cầu</a:t>
            </a:r>
            <a:endParaRPr lang="en-US" altLang="en-US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2910" name="Text Box 30"/>
          <p:cNvSpPr txBox="1">
            <a:spLocks noChangeArrowheads="1"/>
          </p:cNvSpPr>
          <p:nvPr/>
        </p:nvSpPr>
        <p:spPr bwMode="auto">
          <a:xfrm>
            <a:off x="875861" y="5380689"/>
            <a:ext cx="30543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1. </a:t>
            </a:r>
            <a:r>
              <a:rPr lang="en-US" altLang="en-US" sz="2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Mặt</a:t>
            </a:r>
            <a:r>
              <a:rPr lang="en-US" alt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sz="2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tròn</a:t>
            </a:r>
            <a:r>
              <a:rPr lang="en-US" alt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sz="2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bao</a:t>
            </a:r>
            <a:r>
              <a:rPr lang="en-US" alt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quanh</a:t>
            </a:r>
            <a:endParaRPr lang="en-US" altLang="en-US" dirty="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22911" name="Text Box 31"/>
          <p:cNvSpPr txBox="1">
            <a:spLocks noChangeArrowheads="1"/>
          </p:cNvSpPr>
          <p:nvPr/>
        </p:nvSpPr>
        <p:spPr bwMode="auto">
          <a:xfrm>
            <a:off x="4293008" y="5425369"/>
            <a:ext cx="429574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2. </a:t>
            </a:r>
            <a:r>
              <a:rPr lang="en-US" altLang="en-US" sz="2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Khối</a:t>
            </a:r>
            <a:r>
              <a:rPr lang="en-US" alt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sz="2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cầu</a:t>
            </a:r>
            <a:r>
              <a:rPr lang="en-US" alt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lăn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được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về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mọi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phía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.</a:t>
            </a:r>
            <a:endParaRPr lang="en-US" altLang="en-US" sz="2000" b="1" dirty="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6158" name="Picture 33" descr="B61F922E038C4F38BF8B03DDF16A567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346200" cy="345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34" descr="69D537EC41674A80AAA68CB93FBC129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338" y="0"/>
            <a:ext cx="1109662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68330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29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29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5" grpId="0" animBg="1"/>
      <p:bldP spid="122910" grpId="0"/>
      <p:bldP spid="1229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khoi t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762000"/>
            <a:ext cx="33242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1" name="AutoShape 3"/>
          <p:cNvSpPr>
            <a:spLocks noChangeArrowheads="1"/>
          </p:cNvSpPr>
          <p:nvPr/>
        </p:nvSpPr>
        <p:spPr bwMode="auto">
          <a:xfrm>
            <a:off x="2971800" y="1498600"/>
            <a:ext cx="3235325" cy="3200400"/>
          </a:xfrm>
          <a:custGeom>
            <a:avLst/>
            <a:gdLst>
              <a:gd name="G0" fmla="+- 233 0 0"/>
              <a:gd name="G1" fmla="+- 21600 0 233"/>
              <a:gd name="G2" fmla="*/ 233 1 2"/>
              <a:gd name="G3" fmla="+- 21600 0 G2"/>
              <a:gd name="G4" fmla="+/ 233 21600 2"/>
              <a:gd name="G5" fmla="+/ G1 0 2"/>
              <a:gd name="G6" fmla="*/ 21600 21600 233"/>
              <a:gd name="G7" fmla="*/ G6 1 2"/>
              <a:gd name="G8" fmla="+- 21600 0 G7"/>
              <a:gd name="G9" fmla="*/ 21600 1 2"/>
              <a:gd name="G10" fmla="+- 233 0 G9"/>
              <a:gd name="G11" fmla="?: G10 G8 0"/>
              <a:gd name="G12" fmla="?: G10 G7 21600"/>
              <a:gd name="T0" fmla="*/ 21483 w 21600"/>
              <a:gd name="T1" fmla="*/ 10800 h 21600"/>
              <a:gd name="T2" fmla="*/ 10800 w 21600"/>
              <a:gd name="T3" fmla="*/ 21600 h 21600"/>
              <a:gd name="T4" fmla="*/ 117 w 21600"/>
              <a:gd name="T5" fmla="*/ 10800 h 21600"/>
              <a:gd name="T6" fmla="*/ 10800 w 21600"/>
              <a:gd name="T7" fmla="*/ 0 h 21600"/>
              <a:gd name="T8" fmla="*/ 1917 w 21600"/>
              <a:gd name="T9" fmla="*/ 1917 h 21600"/>
              <a:gd name="T10" fmla="*/ 19683 w 21600"/>
              <a:gd name="T11" fmla="*/ 1968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33" y="21600"/>
                </a:lnTo>
                <a:lnTo>
                  <a:pt x="2136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alpha val="10001"/>
                </a:schemeClr>
              </a:gs>
              <a:gs pos="100000">
                <a:schemeClr val="bg2">
                  <a:gamma/>
                  <a:shade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24932" name="Oval 4"/>
          <p:cNvSpPr>
            <a:spLocks noChangeArrowheads="1"/>
          </p:cNvSpPr>
          <p:nvPr/>
        </p:nvSpPr>
        <p:spPr bwMode="auto">
          <a:xfrm>
            <a:off x="3007179" y="3850132"/>
            <a:ext cx="3200400" cy="114300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>
                <a:solidFill>
                  <a:schemeClr val="fol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124933" name="Group 5"/>
          <p:cNvGrpSpPr>
            <a:grpSpLocks/>
          </p:cNvGrpSpPr>
          <p:nvPr/>
        </p:nvGrpSpPr>
        <p:grpSpPr bwMode="auto">
          <a:xfrm>
            <a:off x="2955925" y="1498600"/>
            <a:ext cx="3254375" cy="3479800"/>
            <a:chOff x="-384" y="936"/>
            <a:chExt cx="2050" cy="2400"/>
          </a:xfrm>
        </p:grpSpPr>
        <p:sp>
          <p:nvSpPr>
            <p:cNvPr id="9243" name="Oval 6"/>
            <p:cNvSpPr>
              <a:spLocks noChangeArrowheads="1"/>
            </p:cNvSpPr>
            <p:nvPr/>
          </p:nvSpPr>
          <p:spPr bwMode="auto">
            <a:xfrm>
              <a:off x="-368" y="2568"/>
              <a:ext cx="2016" cy="768"/>
            </a:xfrm>
            <a:prstGeom prst="ellipse">
              <a:avLst/>
            </a:prstGeom>
            <a:gradFill rotWithShape="1">
              <a:gsLst>
                <a:gs pos="0">
                  <a:srgbClr val="1F5C9A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2225">
                  <a:solidFill>
                    <a:schemeClr val="fol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9244" name="AutoShape 7"/>
            <p:cNvSpPr>
              <a:spLocks noChangeArrowheads="1"/>
            </p:cNvSpPr>
            <p:nvPr/>
          </p:nvSpPr>
          <p:spPr bwMode="auto">
            <a:xfrm>
              <a:off x="-384" y="936"/>
              <a:ext cx="2050" cy="20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918 w 21600"/>
                <a:gd name="T13" fmla="*/ 1918 h 21600"/>
                <a:gd name="T14" fmla="*/ 19682 w 21600"/>
                <a:gd name="T15" fmla="*/ 196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33" y="21600"/>
                  </a:lnTo>
                  <a:lnTo>
                    <a:pt x="21367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1D5892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4936" name="Oval 8"/>
          <p:cNvSpPr>
            <a:spLocks noChangeArrowheads="1"/>
          </p:cNvSpPr>
          <p:nvPr/>
        </p:nvSpPr>
        <p:spPr bwMode="auto">
          <a:xfrm>
            <a:off x="2955925" y="790575"/>
            <a:ext cx="3254375" cy="123348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>
                <a:solidFill>
                  <a:schemeClr val="fol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124937" name="Group 9"/>
          <p:cNvGrpSpPr>
            <a:grpSpLocks/>
          </p:cNvGrpSpPr>
          <p:nvPr/>
        </p:nvGrpSpPr>
        <p:grpSpPr bwMode="auto">
          <a:xfrm>
            <a:off x="2895600" y="190501"/>
            <a:ext cx="6781800" cy="8763000"/>
            <a:chOff x="-336" y="480"/>
            <a:chExt cx="4176" cy="5520"/>
          </a:xfrm>
        </p:grpSpPr>
        <p:sp>
          <p:nvSpPr>
            <p:cNvPr id="9236" name="Line 10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37" name="Group 11"/>
            <p:cNvGrpSpPr>
              <a:grpSpLocks/>
            </p:cNvGrpSpPr>
            <p:nvPr/>
          </p:nvGrpSpPr>
          <p:grpSpPr bwMode="auto">
            <a:xfrm>
              <a:off x="-336" y="480"/>
              <a:ext cx="2094" cy="3224"/>
              <a:chOff x="1842" y="480"/>
              <a:chExt cx="2094" cy="3224"/>
            </a:xfrm>
          </p:grpSpPr>
          <p:pic>
            <p:nvPicPr>
              <p:cNvPr id="9238" name="Picture 12" descr="khoi tru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9239" name="Group 13"/>
              <p:cNvGrpSpPr>
                <a:grpSpLocks/>
              </p:cNvGrpSpPr>
              <p:nvPr/>
            </p:nvGrpSpPr>
            <p:grpSpPr bwMode="auto">
              <a:xfrm>
                <a:off x="1862" y="936"/>
                <a:ext cx="2050" cy="2768"/>
                <a:chOff x="-384" y="920"/>
                <a:chExt cx="2050" cy="2768"/>
              </a:xfrm>
            </p:grpSpPr>
            <p:sp>
              <p:nvSpPr>
                <p:cNvPr id="9241" name="Oval 14"/>
                <p:cNvSpPr>
                  <a:spLocks noChangeArrowheads="1"/>
                </p:cNvSpPr>
                <p:nvPr/>
              </p:nvSpPr>
              <p:spPr bwMode="auto">
                <a:xfrm>
                  <a:off x="-357" y="2920"/>
                  <a:ext cx="1998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1F5C9A"/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chemeClr val="fol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242" name="AutoShape 15"/>
                <p:cNvSpPr>
                  <a:spLocks noChangeArrowheads="1"/>
                </p:cNvSpPr>
                <p:nvPr/>
              </p:nvSpPr>
              <p:spPr bwMode="auto">
                <a:xfrm>
                  <a:off x="-384" y="920"/>
                  <a:ext cx="2050" cy="238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1918 w 21600"/>
                    <a:gd name="T13" fmla="*/ 1918 h 21600"/>
                    <a:gd name="T14" fmla="*/ 19682 w 21600"/>
                    <a:gd name="T15" fmla="*/ 1968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1D5892"/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4944" name="Oval 16"/>
              <p:cNvSpPr>
                <a:spLocks noChangeArrowheads="1"/>
              </p:cNvSpPr>
              <p:nvPr/>
            </p:nvSpPr>
            <p:spPr bwMode="auto">
              <a:xfrm>
                <a:off x="1862" y="480"/>
                <a:ext cx="2050" cy="843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</p:grpSp>
      <p:sp>
        <p:nvSpPr>
          <p:cNvPr id="124949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714750" y="5395685"/>
            <a:ext cx="1676400" cy="5334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000">
                <a:solidFill>
                  <a:schemeClr val="bg1"/>
                </a:solidFill>
                <a:latin typeface="Arial" charset="0"/>
              </a:rPr>
              <a:t>Khối trụ</a:t>
            </a:r>
          </a:p>
        </p:txBody>
      </p:sp>
      <p:sp>
        <p:nvSpPr>
          <p:cNvPr id="124951" name="Text Box 23"/>
          <p:cNvSpPr txBox="1">
            <a:spLocks noChangeArrowheads="1"/>
          </p:cNvSpPr>
          <p:nvPr/>
        </p:nvSpPr>
        <p:spPr bwMode="auto">
          <a:xfrm>
            <a:off x="277132" y="5714711"/>
            <a:ext cx="29860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1.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Có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2 </a:t>
            </a:r>
            <a:r>
              <a:rPr lang="en-US" altLang="en-US" sz="2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mặt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phẳng</a:t>
            </a:r>
            <a:endParaRPr lang="en-US" altLang="en-US" dirty="0">
              <a:solidFill>
                <a:srgbClr val="FF99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24952" name="Text Box 24"/>
          <p:cNvSpPr txBox="1">
            <a:spLocks noChangeArrowheads="1"/>
          </p:cNvSpPr>
          <p:nvPr/>
        </p:nvSpPr>
        <p:spPr bwMode="auto">
          <a:xfrm>
            <a:off x="5704115" y="5730647"/>
            <a:ext cx="2986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2. </a:t>
            </a:r>
            <a:r>
              <a:rPr lang="en-US" altLang="en-US" sz="2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Mặt</a:t>
            </a:r>
            <a:r>
              <a:rPr lang="en-US" alt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sz="2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tròn</a:t>
            </a:r>
            <a:r>
              <a:rPr lang="en-US" alt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sz="2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bao</a:t>
            </a:r>
            <a:r>
              <a:rPr lang="en-US" alt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sz="2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quanh</a:t>
            </a:r>
            <a:r>
              <a:rPr lang="en-US" alt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24954" name="Text Box 26"/>
          <p:cNvSpPr txBox="1">
            <a:spLocks noChangeArrowheads="1"/>
          </p:cNvSpPr>
          <p:nvPr/>
        </p:nvSpPr>
        <p:spPr bwMode="auto">
          <a:xfrm>
            <a:off x="1905000" y="6292850"/>
            <a:ext cx="6477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3. </a:t>
            </a:r>
            <a:r>
              <a:rPr lang="en-US" altLang="en-US" sz="2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Khối</a:t>
            </a:r>
            <a:r>
              <a:rPr lang="en-US" alt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sz="2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trụ</a:t>
            </a:r>
            <a:r>
              <a:rPr lang="en-US" alt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vừa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lăn</a:t>
            </a:r>
            <a:r>
              <a:rPr lang="en-US" alt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sz="2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được</a:t>
            </a:r>
            <a:r>
              <a:rPr lang="en-US" alt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sz="2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vừa</a:t>
            </a:r>
            <a:r>
              <a:rPr lang="en-US" alt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chồng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lên</a:t>
            </a:r>
            <a:r>
              <a:rPr lang="en-US" alt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sz="2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nhau</a:t>
            </a:r>
            <a:r>
              <a:rPr lang="en-US" alt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sz="2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được</a:t>
            </a:r>
            <a:r>
              <a:rPr lang="en-US" alt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9234" name="Picture 27" descr="2FF4A10BE8D543779575ADE7409EF7B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38275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Picture 28" descr="69D537EC41674A80AAA68CB93FBC129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338" y="0"/>
            <a:ext cx="1109662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9326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10244" name="Content Placeholder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11458" r="7031" b="17708"/>
          <a:stretch>
            <a:fillRect/>
          </a:stretch>
        </p:blipFill>
        <p:spPr bwMode="auto">
          <a:xfrm>
            <a:off x="0" y="0"/>
            <a:ext cx="9199563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5835" flipH="1">
            <a:off x="679450" y="3598863"/>
            <a:ext cx="1878013" cy="292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1363" y="609600"/>
            <a:ext cx="7772400" cy="1981200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/>
            </a:prstTxWarp>
            <a:spAutoFit/>
          </a:bodyPr>
          <a:lstStyle/>
          <a:p>
            <a:pPr algn="ctr"/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1: </a:t>
            </a:r>
          </a:p>
          <a:p>
            <a:pPr algn="ctr"/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lỗ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971801"/>
            <a:ext cx="8034792" cy="1758804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algn="ctr"/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Quả Bóng Tròn Tròn - Con Heo Đất Remix - Nhạc Thiếu Nhi Vui Nhộn Bé Thíc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567570" y="4730605"/>
            <a:ext cx="785812" cy="785812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7" name="CacHinhCoBan-BeKimHong_4eyqy.mp3">
            <a:hlinkClick r:id="" action="ppaction://media"/>
          </p:cNvPr>
          <p:cNvPicPr>
            <a:picLocks noGrp="1" noChangeAspect="1"/>
          </p:cNvPicPr>
          <p:nvPr>
            <p:ph idx="1"/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53200" y="304800"/>
            <a:ext cx="990600" cy="1219200"/>
          </a:xfrm>
        </p:spPr>
      </p:pic>
    </p:spTree>
    <p:extLst>
      <p:ext uri="{BB962C8B-B14F-4D97-AF65-F5344CB8AC3E}">
        <p14:creationId xmlns:p14="http://schemas.microsoft.com/office/powerpoint/2010/main" val="12907503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494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99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746125" y="2398713"/>
            <a:ext cx="7880350" cy="175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vi-VN" sz="4400" dirty="0">
                <a:solidFill>
                  <a:srgbClr val="FF00FF"/>
                </a:solidFill>
                <a:latin typeface=".VnClarendonH" pitchFamily="34" charset="0"/>
              </a:rPr>
              <a:t> </a:t>
            </a:r>
            <a:r>
              <a:rPr lang="en-US" altLang="vi-VN" sz="4400" dirty="0" err="1">
                <a:solidFill>
                  <a:srgbClr val="FF66FF"/>
                </a:solidFill>
                <a:latin typeface=".VnClarendonH" pitchFamily="34" charset="0"/>
              </a:rPr>
              <a:t>Trß</a:t>
            </a:r>
            <a:r>
              <a:rPr lang="en-US" altLang="vi-VN" sz="4400" dirty="0">
                <a:solidFill>
                  <a:srgbClr val="FF66FF"/>
                </a:solidFill>
                <a:latin typeface=".VnClarendonH" pitchFamily="34" charset="0"/>
              </a:rPr>
              <a:t> </a:t>
            </a:r>
            <a:r>
              <a:rPr lang="en-US" altLang="vi-VN" sz="4400" dirty="0" err="1">
                <a:solidFill>
                  <a:srgbClr val="FF66FF"/>
                </a:solidFill>
                <a:latin typeface=".VnClarendonH" pitchFamily="34" charset="0"/>
              </a:rPr>
              <a:t>ch¬i</a:t>
            </a:r>
            <a:r>
              <a:rPr lang="en-US" altLang="vi-VN" sz="4400" dirty="0">
                <a:solidFill>
                  <a:srgbClr val="FF66FF"/>
                </a:solidFill>
                <a:latin typeface=".VnClarendonH" pitchFamily="34" charset="0"/>
              </a:rPr>
              <a:t> </a:t>
            </a:r>
            <a:r>
              <a:rPr lang="en-US" altLang="vi-VN" sz="4800" dirty="0">
                <a:solidFill>
                  <a:srgbClr val="FF66FF"/>
                </a:solidFill>
                <a:latin typeface=".VnClarendonH" pitchFamily="34" charset="0"/>
              </a:rPr>
              <a:t>3</a:t>
            </a:r>
            <a:r>
              <a:rPr lang="en-US" altLang="vi-VN" sz="4400" dirty="0">
                <a:solidFill>
                  <a:srgbClr val="FF66FF"/>
                </a:solidFill>
                <a:latin typeface=".VnClarendonH" pitchFamily="34" charset="0"/>
              </a:rPr>
              <a:t>: </a:t>
            </a:r>
          </a:p>
          <a:p>
            <a:pPr>
              <a:defRPr/>
            </a:pPr>
            <a:r>
              <a:rPr lang="en-US" altLang="vi-VN" sz="4400" dirty="0">
                <a:solidFill>
                  <a:srgbClr val="FF66FF"/>
                </a:solidFill>
                <a:latin typeface=".VnClarendonH" pitchFamily="34" charset="0"/>
              </a:rPr>
              <a:t> </a:t>
            </a:r>
            <a:r>
              <a:rPr lang="en-US" altLang="vi-VN" sz="6000" dirty="0" err="1">
                <a:solidFill>
                  <a:srgbClr val="0070C0"/>
                </a:solidFill>
                <a:latin typeface="+mj-lt"/>
              </a:rPr>
              <a:t>Nhanh</a:t>
            </a:r>
            <a:r>
              <a:rPr lang="en-US" altLang="vi-VN" sz="60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altLang="vi-VN" sz="6000" dirty="0" err="1">
                <a:solidFill>
                  <a:srgbClr val="0070C0"/>
                </a:solidFill>
                <a:latin typeface="+mj-lt"/>
              </a:rPr>
              <a:t>tay</a:t>
            </a:r>
            <a:r>
              <a:rPr lang="en-US" altLang="vi-VN" sz="6000" dirty="0">
                <a:solidFill>
                  <a:srgbClr val="0070C0"/>
                </a:solidFill>
                <a:latin typeface="+mj-lt"/>
              </a:rPr>
              <a:t>, </a:t>
            </a:r>
            <a:r>
              <a:rPr lang="en-US" altLang="vi-VN" sz="6000" dirty="0" err="1">
                <a:solidFill>
                  <a:srgbClr val="0070C0"/>
                </a:solidFill>
                <a:latin typeface="+mj-lt"/>
              </a:rPr>
              <a:t>nhanh</a:t>
            </a:r>
            <a:r>
              <a:rPr lang="en-US" altLang="vi-VN" sz="60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altLang="vi-VN" sz="6000" dirty="0" err="1">
                <a:solidFill>
                  <a:srgbClr val="0070C0"/>
                </a:solidFill>
                <a:latin typeface="+mj-lt"/>
              </a:rPr>
              <a:t>mắt</a:t>
            </a:r>
            <a:r>
              <a:rPr lang="en-US" altLang="vi-VN" sz="6000" dirty="0">
                <a:solidFill>
                  <a:srgbClr val="0070C0"/>
                </a:solidFill>
                <a:latin typeface="+mj-lt"/>
              </a:rPr>
              <a:t>.</a:t>
            </a:r>
            <a:endParaRPr lang="en-US" altLang="vi-VN" sz="6000" dirty="0">
              <a:solidFill>
                <a:srgbClr val="0070C0"/>
              </a:solidFill>
            </a:endParaRPr>
          </a:p>
        </p:txBody>
      </p:sp>
      <p:sp>
        <p:nvSpPr>
          <p:cNvPr id="6" name="5-Point Star 5">
            <a:hlinkClick r:id="rId7" action="ppaction://hlinkfile"/>
          </p:cNvPr>
          <p:cNvSpPr/>
          <p:nvPr/>
        </p:nvSpPr>
        <p:spPr>
          <a:xfrm>
            <a:off x="6242050" y="957263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5" name="Content Placeholder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11458" r="7031" b="17708"/>
          <a:stretch>
            <a:fillRect/>
          </a:stretch>
        </p:blipFill>
        <p:spPr bwMode="auto">
          <a:xfrm>
            <a:off x="-12700" y="-22225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Awreath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3657600"/>
            <a:ext cx="3124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huc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766763"/>
            <a:ext cx="8153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XMASCA~1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3962400"/>
            <a:ext cx="2743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1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2557142"/>
            <a:ext cx="7239000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ả Nhà Thương Nhau Nhạc Thiếu Nhi Vui Nhộn Sôi Độ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600200" y="4992914"/>
            <a:ext cx="741136" cy="896143"/>
          </a:xfrm>
          <a:prstGeom prst="rect">
            <a:avLst/>
          </a:prstGeom>
        </p:spPr>
      </p:pic>
      <p:pic>
        <p:nvPicPr>
          <p:cNvPr id="2" name="BongTron-BeXuanMai_q9ky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553200" y="4648200"/>
            <a:ext cx="9080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3695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9088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849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206</Words>
  <Application>Microsoft Office PowerPoint</Application>
  <PresentationFormat>On-screen Show (4:3)</PresentationFormat>
  <Paragraphs>30</Paragraphs>
  <Slides>7</Slides>
  <Notes>2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12</cp:revision>
  <dcterms:created xsi:type="dcterms:W3CDTF">2020-10-15T07:21:16Z</dcterms:created>
  <dcterms:modified xsi:type="dcterms:W3CDTF">2024-01-18T13:56:10Z</dcterms:modified>
</cp:coreProperties>
</file>