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2"/>
  </p:notesMasterIdLst>
  <p:sldIdLst>
    <p:sldId id="331" r:id="rId2"/>
    <p:sldId id="367" r:id="rId3"/>
    <p:sldId id="369" r:id="rId4"/>
    <p:sldId id="370" r:id="rId5"/>
    <p:sldId id="368" r:id="rId6"/>
    <p:sldId id="352" r:id="rId7"/>
    <p:sldId id="340" r:id="rId8"/>
    <p:sldId id="372" r:id="rId9"/>
    <p:sldId id="341" r:id="rId10"/>
    <p:sldId id="350" r:id="rId11"/>
    <p:sldId id="347" r:id="rId12"/>
    <p:sldId id="373" r:id="rId13"/>
    <p:sldId id="348" r:id="rId14"/>
    <p:sldId id="351" r:id="rId15"/>
    <p:sldId id="344" r:id="rId16"/>
    <p:sldId id="349" r:id="rId17"/>
    <p:sldId id="353" r:id="rId18"/>
    <p:sldId id="354" r:id="rId19"/>
    <p:sldId id="365" r:id="rId20"/>
    <p:sldId id="361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5A4FB-4151-472A-B6AD-E8840266A7B7}" type="datetimeFigureOut">
              <a:rPr lang="vi-VN" smtClean="0"/>
              <a:pPr/>
              <a:t>22/03/2024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FA202-4589-41D3-BC58-1469BC46F86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77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C7B2-32BC-4120-B843-79EE15DF039E}" type="datetimeFigureOut">
              <a:rPr lang="vi-VN" smtClean="0"/>
              <a:pPr/>
              <a:t>22/03/2024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E-399C-4E25-855A-FC58713CED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489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C7B2-32BC-4120-B843-79EE15DF039E}" type="datetimeFigureOut">
              <a:rPr lang="vi-VN" smtClean="0"/>
              <a:pPr/>
              <a:t>22/03/2024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E-399C-4E25-855A-FC58713CED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854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C7B2-32BC-4120-B843-79EE15DF039E}" type="datetimeFigureOut">
              <a:rPr lang="vi-VN" smtClean="0"/>
              <a:pPr/>
              <a:t>22/03/2024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E-399C-4E25-855A-FC58713CED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081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C7B2-32BC-4120-B843-79EE15DF039E}" type="datetimeFigureOut">
              <a:rPr lang="vi-VN" smtClean="0"/>
              <a:pPr/>
              <a:t>22/03/2024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E-399C-4E25-855A-FC58713CED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67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C7B2-32BC-4120-B843-79EE15DF039E}" type="datetimeFigureOut">
              <a:rPr lang="vi-VN" smtClean="0"/>
              <a:pPr/>
              <a:t>22/03/2024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E-399C-4E25-855A-FC58713CED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245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C7B2-32BC-4120-B843-79EE15DF039E}" type="datetimeFigureOut">
              <a:rPr lang="vi-VN" smtClean="0"/>
              <a:pPr/>
              <a:t>22/03/2024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E-399C-4E25-855A-FC58713CED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685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C7B2-32BC-4120-B843-79EE15DF039E}" type="datetimeFigureOut">
              <a:rPr lang="vi-VN" smtClean="0"/>
              <a:pPr/>
              <a:t>22/03/2024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E-399C-4E25-855A-FC58713CED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126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C7B2-32BC-4120-B843-79EE15DF039E}" type="datetimeFigureOut">
              <a:rPr lang="vi-VN" smtClean="0"/>
              <a:pPr/>
              <a:t>22/03/2024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E-399C-4E25-855A-FC58713CED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210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C7B2-32BC-4120-B843-79EE15DF039E}" type="datetimeFigureOut">
              <a:rPr lang="vi-VN" smtClean="0"/>
              <a:pPr/>
              <a:t>22/03/2024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E-399C-4E25-855A-FC58713CED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64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C7B2-32BC-4120-B843-79EE15DF039E}" type="datetimeFigureOut">
              <a:rPr lang="vi-VN" smtClean="0"/>
              <a:pPr/>
              <a:t>22/03/2024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E-399C-4E25-855A-FC58713CED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09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C7B2-32BC-4120-B843-79EE15DF039E}" type="datetimeFigureOut">
              <a:rPr lang="vi-VN" smtClean="0"/>
              <a:pPr/>
              <a:t>22/03/2024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9053E-399C-4E25-855A-FC58713CED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790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2C7B2-32BC-4120-B843-79EE15DF039E}" type="datetimeFigureOut">
              <a:rPr lang="vi-VN" smtClean="0"/>
              <a:pPr/>
              <a:t>22/03/2024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053E-399C-4E25-855A-FC58713CED0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4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MeOiTaiSao-BaoAn-2778580.mp3" TargetMode="Externa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hyperlink" Target="Gi&#7885;t%20M&#432;a%20V&#224;%20Em%20B&#233;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GapMeTrongMo-BaoAn_3rpzz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NhaMinhRatVui-V.A-3584094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hyperlink" Target="B&#233;%20B&#7843;o%20An%20-%20B&#7843;y%20S&#7855;c%20C&#7847;u%20V&#7891;ng.mp3" TargetMode="External"/><Relationship Id="rId7" Type="http://schemas.openxmlformats.org/officeDocument/2006/relationships/image" Target="../media/image2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-222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 txBox="1">
            <a:spLocks noChangeArrowheads="1"/>
          </p:cNvSpPr>
          <p:nvPr/>
        </p:nvSpPr>
        <p:spPr bwMode="auto">
          <a:xfrm>
            <a:off x="723900" y="1695815"/>
            <a:ext cx="769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000" dirty="0" err="1">
                <a:solidFill>
                  <a:srgbClr val="7030A0"/>
                </a:solidFill>
              </a:rPr>
              <a:t>Hoạt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động</a:t>
            </a:r>
            <a:r>
              <a:rPr lang="en-US" sz="4000" dirty="0">
                <a:solidFill>
                  <a:srgbClr val="7030A0"/>
                </a:solidFill>
              </a:rPr>
              <a:t>: </a:t>
            </a:r>
            <a:r>
              <a:rPr lang="en-US" sz="4000" dirty="0" err="1">
                <a:solidFill>
                  <a:srgbClr val="7030A0"/>
                </a:solidFill>
              </a:rPr>
              <a:t>Phát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triển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ngôn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ngữ</a:t>
            </a:r>
            <a:endParaRPr lang="en-US" sz="4000" dirty="0">
              <a:solidFill>
                <a:srgbClr val="7030A0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000" dirty="0" err="1">
                <a:solidFill>
                  <a:srgbClr val="7030A0"/>
                </a:solidFill>
              </a:rPr>
              <a:t>Đề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tài</a:t>
            </a:r>
            <a:r>
              <a:rPr lang="en-US" sz="4000" dirty="0">
                <a:solidFill>
                  <a:srgbClr val="7030A0"/>
                </a:solidFill>
              </a:rPr>
              <a:t>: </a:t>
            </a:r>
            <a:r>
              <a:rPr lang="en-US" sz="4000" dirty="0" err="1">
                <a:solidFill>
                  <a:srgbClr val="7030A0"/>
                </a:solidFill>
              </a:rPr>
              <a:t>Làm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quen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chữ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cái</a:t>
            </a:r>
            <a:r>
              <a:rPr lang="en-US" sz="4000" dirty="0">
                <a:solidFill>
                  <a:srgbClr val="7030A0"/>
                </a:solidFill>
                <a:latin typeface="Century Gothic" pitchFamily="34" charset="0"/>
              </a:rPr>
              <a:t>: </a:t>
            </a:r>
            <a:r>
              <a:rPr lang="en-US" sz="4000" dirty="0">
                <a:solidFill>
                  <a:srgbClr val="7030A0"/>
                </a:solidFill>
                <a:latin typeface=".VnArial" pitchFamily="34" charset="0"/>
                <a:cs typeface="Times New Roman" pitchFamily="18" charset="0"/>
              </a:rPr>
              <a:t>u - ư</a:t>
            </a: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4000" dirty="0" err="1">
                <a:solidFill>
                  <a:srgbClr val="7030A0"/>
                </a:solidFill>
              </a:rPr>
              <a:t>Chủ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đề</a:t>
            </a:r>
            <a:r>
              <a:rPr lang="en-US" sz="4000" dirty="0">
                <a:solidFill>
                  <a:srgbClr val="7030A0"/>
                </a:solidFill>
              </a:rPr>
              <a:t>: </a:t>
            </a:r>
            <a:r>
              <a:rPr lang="en-US" sz="4000" dirty="0" err="1" smtClean="0">
                <a:solidFill>
                  <a:srgbClr val="7030A0"/>
                </a:solidFill>
              </a:rPr>
              <a:t>Gia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đình</a:t>
            </a:r>
            <a:endParaRPr lang="en-US" sz="4000" dirty="0">
              <a:solidFill>
                <a:srgbClr val="7030A0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4000" dirty="0" err="1" smtClean="0">
                <a:solidFill>
                  <a:srgbClr val="7030A0"/>
                </a:solidFill>
              </a:rPr>
              <a:t>Nhánh:GĐ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sống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chung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một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ngôi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nhà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8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5181600" y="-576263"/>
            <a:ext cx="2573338" cy="470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0000" dirty="0">
                <a:solidFill>
                  <a:srgbClr val="FF0066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990600" y="-831849"/>
            <a:ext cx="3352800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3300" dirty="0">
                <a:solidFill>
                  <a:srgbClr val="990099"/>
                </a:solidFill>
                <a:latin typeface=".VnAvantH" pitchFamily="34" charset="0"/>
              </a:rPr>
              <a:t>u</a:t>
            </a:r>
          </a:p>
        </p:txBody>
      </p:sp>
      <p:pic>
        <p:nvPicPr>
          <p:cNvPr id="32774" name="Picture 7" descr="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ownloads\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505200"/>
            <a:ext cx="3352800" cy="3198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3715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/>
      <p:bldP spid="696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9"/>
          <p:cNvSpPr>
            <a:spLocks noChangeArrowheads="1"/>
          </p:cNvSpPr>
          <p:nvPr/>
        </p:nvSpPr>
        <p:spPr bwMode="auto">
          <a:xfrm>
            <a:off x="1295400" y="777875"/>
            <a:ext cx="6477000" cy="487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3600">
              <a:latin typeface="Arial" charset="0"/>
            </a:endParaRPr>
          </a:p>
        </p:txBody>
      </p:sp>
      <p:sp>
        <p:nvSpPr>
          <p:cNvPr id="80899" name="Text Box 10"/>
          <p:cNvSpPr txBox="1">
            <a:spLocks noChangeArrowheads="1"/>
          </p:cNvSpPr>
          <p:nvPr/>
        </p:nvSpPr>
        <p:spPr bwMode="auto">
          <a:xfrm>
            <a:off x="2921000" y="120650"/>
            <a:ext cx="279082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9600">
                <a:solidFill>
                  <a:srgbClr val="FF00FF"/>
                </a:solidFill>
                <a:latin typeface="Arial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Arial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Arial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Arial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3600" b="1" dirty="0"/>
              <a:t>u</a:t>
            </a:r>
          </a:p>
        </p:txBody>
      </p:sp>
      <p:sp>
        <p:nvSpPr>
          <p:cNvPr id="80900" name="Text Box 15"/>
          <p:cNvSpPr txBox="1">
            <a:spLocks noChangeArrowheads="1"/>
          </p:cNvSpPr>
          <p:nvPr/>
        </p:nvSpPr>
        <p:spPr bwMode="auto">
          <a:xfrm>
            <a:off x="4876800" y="-2393950"/>
            <a:ext cx="1927448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9600">
                <a:solidFill>
                  <a:srgbClr val="FF00FF"/>
                </a:solidFill>
                <a:latin typeface="Arial" charset="0"/>
              </a:defRPr>
            </a:lvl1pPr>
            <a:lvl2pPr marL="742950" indent="-285750" eaLnBrk="0" hangingPunct="0">
              <a:defRPr sz="59600">
                <a:solidFill>
                  <a:srgbClr val="FF00FF"/>
                </a:solidFill>
                <a:latin typeface="Arial" charset="0"/>
              </a:defRPr>
            </a:lvl2pPr>
            <a:lvl3pPr marL="1143000" indent="-228600" eaLnBrk="0" hangingPunct="0">
              <a:defRPr sz="59600">
                <a:solidFill>
                  <a:srgbClr val="FF00FF"/>
                </a:solidFill>
                <a:latin typeface="Arial" charset="0"/>
              </a:defRPr>
            </a:lvl3pPr>
            <a:lvl4pPr marL="1600200" indent="-228600" eaLnBrk="0" hangingPunct="0">
              <a:defRPr sz="59600">
                <a:solidFill>
                  <a:srgbClr val="FF00FF"/>
                </a:solidFill>
                <a:latin typeface="Arial" charset="0"/>
              </a:defRPr>
            </a:lvl4pPr>
            <a:lvl5pPr marL="2057400" indent="-228600" eaLnBrk="0" hangingPunct="0">
              <a:defRPr sz="59600">
                <a:solidFill>
                  <a:srgbClr val="FF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9600">
                <a:solidFill>
                  <a:srgbClr val="FF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3600" b="1" dirty="0"/>
              <a:t>,</a:t>
            </a:r>
          </a:p>
        </p:txBody>
      </p:sp>
      <p:pic>
        <p:nvPicPr>
          <p:cNvPr id="80901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341688"/>
            <a:ext cx="990600" cy="351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2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990600" cy="35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903" name="Group 7"/>
          <p:cNvGrpSpPr>
            <a:grpSpLocks/>
          </p:cNvGrpSpPr>
          <p:nvPr/>
        </p:nvGrpSpPr>
        <p:grpSpPr bwMode="auto">
          <a:xfrm>
            <a:off x="0" y="0"/>
            <a:ext cx="990600" cy="6858000"/>
            <a:chOff x="0" y="0"/>
            <a:chExt cx="624" cy="4320"/>
          </a:xfrm>
        </p:grpSpPr>
        <p:pic>
          <p:nvPicPr>
            <p:cNvPr id="80904" name="Picture 8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5"/>
              <a:ext cx="624" cy="2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05" name="Picture 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2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906" name="Group 10"/>
          <p:cNvGrpSpPr>
            <a:grpSpLocks/>
          </p:cNvGrpSpPr>
          <p:nvPr/>
        </p:nvGrpSpPr>
        <p:grpSpPr bwMode="auto">
          <a:xfrm rot="5400000">
            <a:off x="4000500" y="-2933700"/>
            <a:ext cx="990600" cy="6858000"/>
            <a:chOff x="0" y="0"/>
            <a:chExt cx="624" cy="4320"/>
          </a:xfrm>
        </p:grpSpPr>
        <p:pic>
          <p:nvPicPr>
            <p:cNvPr id="80907" name="Picture 1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5"/>
              <a:ext cx="624" cy="2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08" name="Picture 1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2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909" name="Group 13"/>
          <p:cNvGrpSpPr>
            <a:grpSpLocks/>
          </p:cNvGrpSpPr>
          <p:nvPr/>
        </p:nvGrpSpPr>
        <p:grpSpPr bwMode="auto">
          <a:xfrm rot="5400000">
            <a:off x="4152900" y="2933700"/>
            <a:ext cx="990600" cy="6858000"/>
            <a:chOff x="0" y="0"/>
            <a:chExt cx="624" cy="4320"/>
          </a:xfrm>
        </p:grpSpPr>
        <p:pic>
          <p:nvPicPr>
            <p:cNvPr id="80910" name="Picture 14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05"/>
              <a:ext cx="624" cy="2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11" name="Picture 1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" cy="2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92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>
          <a:xfrm>
            <a:off x="0" y="-15240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0" y="137160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6000" dirty="0" err="1" smtClean="0">
                <a:solidFill>
                  <a:srgbClr val="FF0000"/>
                </a:solidFill>
              </a:rPr>
              <a:t>Cấu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tạo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chữ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cái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UTMAvo"/>
              </a:rPr>
              <a:t>ư</a:t>
            </a:r>
            <a:endParaRPr lang="en-US" sz="6000" dirty="0">
              <a:solidFill>
                <a:srgbClr val="FF0000"/>
              </a:solidFill>
              <a:latin typeface="UTMAvo"/>
            </a:endParaRPr>
          </a:p>
        </p:txBody>
      </p:sp>
    </p:spTree>
    <p:extLst>
      <p:ext uri="{BB962C8B-B14F-4D97-AF65-F5344CB8AC3E}">
        <p14:creationId xmlns:p14="http://schemas.microsoft.com/office/powerpoint/2010/main" val="983551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8213" y="-938213"/>
            <a:ext cx="762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3" name="Picture 5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2213" y="5157787"/>
            <a:ext cx="762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4" name="Picture 6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4613" y="5157787"/>
            <a:ext cx="762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5" name="Picture 7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762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762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7" name="Picture 9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143000"/>
            <a:ext cx="762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962400"/>
            <a:ext cx="762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9" name="Picture 11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4213" y="-938213"/>
            <a:ext cx="762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0" name="Picture 12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0013" y="-938213"/>
            <a:ext cx="762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2089150"/>
            <a:ext cx="176371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089150"/>
            <a:ext cx="7508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3" name="Picture 15" descr="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1752600"/>
            <a:ext cx="16891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9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77875" y="-657225"/>
            <a:ext cx="31638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0" dirty="0">
                <a:solidFill>
                  <a:srgbClr val="0066FF"/>
                </a:solidFill>
                <a:latin typeface=".VnAvantH" pitchFamily="34" charset="0"/>
              </a:rPr>
              <a:t>Ư</a:t>
            </a:r>
          </a:p>
        </p:txBody>
      </p:sp>
      <p:pic>
        <p:nvPicPr>
          <p:cNvPr id="36868" name="Picture 6" descr="uuu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92" y="2348880"/>
            <a:ext cx="35210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7"/>
          <p:cNvGrpSpPr>
            <a:grpSpLocks/>
          </p:cNvGrpSpPr>
          <p:nvPr/>
        </p:nvGrpSpPr>
        <p:grpSpPr bwMode="auto">
          <a:xfrm>
            <a:off x="5593077" y="-2362200"/>
            <a:ext cx="2895600" cy="5334000"/>
            <a:chOff x="768" y="-1104"/>
            <a:chExt cx="2320" cy="4272"/>
          </a:xfrm>
        </p:grpSpPr>
        <p:pic>
          <p:nvPicPr>
            <p:cNvPr id="36870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316"/>
              <a:ext cx="1111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16"/>
              <a:ext cx="473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10" descr="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-1104"/>
              <a:ext cx="1064" cy="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C:\Users\Admin\Downloads\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276600"/>
            <a:ext cx="36576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95828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57" y="785919"/>
            <a:ext cx="1878391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23" y="759371"/>
            <a:ext cx="7508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63" y="-3082379"/>
            <a:ext cx="16891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07" y="737146"/>
            <a:ext cx="1950399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91" y="737146"/>
            <a:ext cx="7508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5576" y="38515"/>
            <a:ext cx="592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 </a:t>
            </a:r>
            <a:r>
              <a:rPr lang="en-US" sz="2800" dirty="0" err="1">
                <a:solidFill>
                  <a:srgbClr val="FF0000"/>
                </a:solidFill>
              </a:rPr>
              <a:t>Hoạt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động</a:t>
            </a:r>
            <a:r>
              <a:rPr lang="en-US" sz="2800" dirty="0">
                <a:solidFill>
                  <a:srgbClr val="FF0000"/>
                </a:solidFill>
              </a:rPr>
              <a:t> 2: So </a:t>
            </a:r>
            <a:r>
              <a:rPr lang="en-US" sz="2800" dirty="0" err="1">
                <a:solidFill>
                  <a:srgbClr val="FF0000"/>
                </a:solidFill>
              </a:rPr>
              <a:t>sánh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chữ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u- 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8413" y="6097617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      </a:t>
            </a:r>
            <a:r>
              <a:rPr lang="en-US" sz="4800" dirty="0" err="1" smtClean="0">
                <a:solidFill>
                  <a:srgbClr val="7030A0"/>
                </a:solidFill>
              </a:rPr>
              <a:t>Giống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nhau</a:t>
            </a: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12" name="Picture 41" descr="brav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59" y="6213077"/>
            <a:ext cx="600075" cy="600076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2" descr="brav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547" y="6213077"/>
            <a:ext cx="600075" cy="600075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2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11517 L 0.00156 0.365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108 L -0.00191 0.3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11841 L -0.00225 0.368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10453 L 0.00122 0.354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animClr clrSpc="rgb" dir="cw"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0876" y="-1080876"/>
            <a:ext cx="476674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7" name="Picture 5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78873" y="5264447"/>
            <a:ext cx="548679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8" name="Picture 6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21274" y="5264448"/>
            <a:ext cx="548678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9" name="Picture 7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39552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539552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1" name="Picture 9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1052736"/>
            <a:ext cx="61156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3962400"/>
            <a:ext cx="61156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3" name="Picture 11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874" y="-1080874"/>
            <a:ext cx="476678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4" name="Picture 12" descr="1128727sk6c6zn5i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2675" y="-1080875"/>
            <a:ext cx="476676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125" name="Group 13"/>
          <p:cNvGrpSpPr>
            <a:grpSpLocks/>
          </p:cNvGrpSpPr>
          <p:nvPr/>
        </p:nvGrpSpPr>
        <p:grpSpPr bwMode="auto">
          <a:xfrm>
            <a:off x="4827888" y="1822616"/>
            <a:ext cx="1968259" cy="2312398"/>
            <a:chOff x="768" y="1316"/>
            <a:chExt cx="1577" cy="1852"/>
          </a:xfrm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316"/>
              <a:ext cx="1111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16"/>
              <a:ext cx="473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29" name="Group 17"/>
          <p:cNvGrpSpPr>
            <a:grpSpLocks/>
          </p:cNvGrpSpPr>
          <p:nvPr/>
        </p:nvGrpSpPr>
        <p:grpSpPr bwMode="auto">
          <a:xfrm>
            <a:off x="1703688" y="1822616"/>
            <a:ext cx="2163763" cy="2362200"/>
            <a:chOff x="1565" y="864"/>
            <a:chExt cx="2229" cy="2650"/>
          </a:xfrm>
        </p:grpSpPr>
        <p:pic>
          <p:nvPicPr>
            <p:cNvPr id="90130" name="Picture 18" descr="u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80"/>
                </a:clrFrom>
                <a:clrTo>
                  <a:srgbClr val="FEFE8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864"/>
              <a:ext cx="1588" cy="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64"/>
              <a:ext cx="674" cy="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1703688" y="5517751"/>
            <a:ext cx="6324600" cy="8239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990099"/>
                </a:solidFill>
                <a:latin typeface="Times New Roman" pitchFamily="18" charset="0"/>
              </a:rPr>
              <a:t>Khác</a:t>
            </a:r>
            <a:r>
              <a:rPr lang="en-US" sz="4800" b="1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990099"/>
                </a:solidFill>
                <a:latin typeface="Times New Roman" pitchFamily="18" charset="0"/>
              </a:rPr>
              <a:t>nhau</a:t>
            </a:r>
            <a:r>
              <a:rPr lang="en-US" sz="4800" b="1" dirty="0" smtClean="0">
                <a:solidFill>
                  <a:srgbClr val="990099"/>
                </a:solidFill>
                <a:latin typeface="Times New Roman" pitchFamily="18" charset="0"/>
              </a:rPr>
              <a:t>:  u</a:t>
            </a:r>
            <a:r>
              <a:rPr lang="en-US" sz="4800" b="1" dirty="0">
                <a:solidFill>
                  <a:srgbClr val="990099"/>
                </a:solidFill>
                <a:latin typeface="Times New Roman" pitchFamily="18" charset="0"/>
              </a:rPr>
              <a:t>, ư</a:t>
            </a:r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2803525" y="-6091238"/>
            <a:ext cx="184150" cy="917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0" name="Picture 15" descr="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88" y="-2072637"/>
            <a:ext cx="16891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8"/>
          <p:cNvSpPr>
            <a:spLocks noChangeArrowheads="1"/>
          </p:cNvSpPr>
          <p:nvPr/>
        </p:nvSpPr>
        <p:spPr bwMode="auto">
          <a:xfrm rot="6998142">
            <a:off x="7827958" y="1512306"/>
            <a:ext cx="368859" cy="620621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0"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09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</a:t>
            </a:r>
          </a:p>
        </p:txBody>
      </p:sp>
      <p:pic>
        <p:nvPicPr>
          <p:cNvPr id="2150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2225" y="1143000"/>
            <a:ext cx="922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dirty="0" smtClean="0">
                <a:solidFill>
                  <a:srgbClr val="FF0000"/>
                </a:solidFill>
              </a:rPr>
              <a:t>       </a:t>
            </a:r>
            <a:r>
              <a:rPr lang="en-US" sz="5400" dirty="0" err="1" smtClean="0">
                <a:solidFill>
                  <a:srgbClr val="FF0000"/>
                </a:solidFill>
              </a:rPr>
              <a:t>Hoạt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động</a:t>
            </a:r>
            <a:r>
              <a:rPr lang="en-US" sz="5400" dirty="0">
                <a:solidFill>
                  <a:srgbClr val="FF0000"/>
                </a:solidFill>
              </a:rPr>
              <a:t> 3: </a:t>
            </a:r>
            <a:r>
              <a:rPr lang="en-US" sz="5400" dirty="0" err="1">
                <a:solidFill>
                  <a:srgbClr val="FF0000"/>
                </a:solidFill>
              </a:rPr>
              <a:t>Củng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cố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509" name="WordArt 240"/>
          <p:cNvSpPr>
            <a:spLocks noChangeArrowheads="1" noChangeShapeType="1" noTextEdit="1"/>
          </p:cNvSpPr>
          <p:nvPr/>
        </p:nvSpPr>
        <p:spPr bwMode="auto">
          <a:xfrm>
            <a:off x="755576" y="2786062"/>
            <a:ext cx="6858000" cy="30813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454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Trò </a:t>
            </a: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chơi 1.</a:t>
            </a:r>
          </a:p>
          <a:p>
            <a:r>
              <a:rPr lang="en-US" sz="36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Xúc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xắc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1668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3" descr="t1815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inh">
            <a:hlinkClick r:id="rId4" action="ppaction://hlinkfile"/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9144000" cy="6096000"/>
          </a:xfrm>
        </p:spPr>
      </p:pic>
      <p:pic>
        <p:nvPicPr>
          <p:cNvPr id="25605" name="Picture 6" descr="E1D9D76DECD649AF8BEFAAC2061694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6969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E1D9D76DECD649AF8BEFAAC2061694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696913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6" y="3707454"/>
            <a:ext cx="1143001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1020763" y="2324100"/>
            <a:ext cx="7102475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vi-VN" sz="4400" dirty="0">
                <a:solidFill>
                  <a:srgbClr val="FF00FF"/>
                </a:solidFill>
                <a:latin typeface=".VnClarendonH" pitchFamily="34" charset="0"/>
              </a:rPr>
              <a:t>  </a:t>
            </a:r>
            <a:r>
              <a:rPr lang="en-US" altLang="vi-VN" sz="4400" dirty="0" smtClean="0">
                <a:solidFill>
                  <a:srgbClr val="FF00FF"/>
                </a:solidFill>
                <a:latin typeface=".VnClarendonH" pitchFamily="34" charset="0"/>
              </a:rPr>
              <a:t>       </a:t>
            </a:r>
            <a:r>
              <a:rPr lang="en-US" altLang="vi-VN" sz="4400" dirty="0" err="1" smtClean="0">
                <a:solidFill>
                  <a:srgbClr val="FF00FF"/>
                </a:solidFill>
                <a:latin typeface=".VnClarendonH" pitchFamily="34" charset="0"/>
              </a:rPr>
              <a:t>Trß</a:t>
            </a:r>
            <a:r>
              <a:rPr lang="en-US" altLang="vi-VN" sz="4400" dirty="0" smtClean="0">
                <a:solidFill>
                  <a:srgbClr val="FF00FF"/>
                </a:solidFill>
                <a:latin typeface=".VnClarendonH" pitchFamily="34" charset="0"/>
              </a:rPr>
              <a:t> </a:t>
            </a:r>
            <a:r>
              <a:rPr lang="en-US" altLang="vi-VN" sz="4400" dirty="0" err="1">
                <a:solidFill>
                  <a:srgbClr val="FF00FF"/>
                </a:solidFill>
                <a:latin typeface=".VnClarendonH" pitchFamily="34" charset="0"/>
              </a:rPr>
              <a:t>ch¬i</a:t>
            </a:r>
            <a:r>
              <a:rPr lang="en-US" altLang="vi-VN" sz="4400" dirty="0">
                <a:solidFill>
                  <a:srgbClr val="FF00FF"/>
                </a:solidFill>
                <a:latin typeface=".VnClarendonH" pitchFamily="34" charset="0"/>
              </a:rPr>
              <a:t> </a:t>
            </a:r>
            <a:r>
              <a:rPr lang="en-US" altLang="vi-VN" sz="4800" dirty="0">
                <a:solidFill>
                  <a:srgbClr val="FF00FF"/>
                </a:solidFill>
                <a:latin typeface=".VnClarendonH" pitchFamily="34" charset="0"/>
              </a:rPr>
              <a:t>2</a:t>
            </a:r>
            <a:r>
              <a:rPr lang="en-US" altLang="vi-VN" sz="4400" dirty="0">
                <a:solidFill>
                  <a:srgbClr val="FF00FF"/>
                </a:solidFill>
                <a:latin typeface=".VnClarendonH" pitchFamily="34" charset="0"/>
              </a:rPr>
              <a:t>: </a:t>
            </a:r>
            <a:endParaRPr lang="en-US" altLang="vi-VN" sz="4400" dirty="0" smtClean="0">
              <a:solidFill>
                <a:srgbClr val="FF00FF"/>
              </a:solidFill>
              <a:latin typeface=".VnClarendonH" pitchFamily="34" charset="0"/>
            </a:endParaRPr>
          </a:p>
          <a:p>
            <a:endParaRPr lang="en-US" altLang="vi-VN" sz="4400" dirty="0">
              <a:solidFill>
                <a:srgbClr val="FF00FF"/>
              </a:solidFill>
              <a:latin typeface=".VnClarendonH" pitchFamily="34" charset="0"/>
            </a:endParaRPr>
          </a:p>
          <a:p>
            <a:r>
              <a:rPr lang="en-US" altLang="vi-VN" sz="5400" dirty="0">
                <a:solidFill>
                  <a:srgbClr val="00B050"/>
                </a:solidFill>
              </a:rPr>
              <a:t>   </a:t>
            </a:r>
            <a:r>
              <a:rPr lang="en-US" altLang="vi-VN" sz="5400" dirty="0" smtClean="0">
                <a:solidFill>
                  <a:srgbClr val="00B050"/>
                </a:solidFill>
              </a:rPr>
              <a:t>  </a:t>
            </a:r>
            <a:r>
              <a:rPr lang="en-US" altLang="vi-VN" sz="5400" dirty="0" err="1" smtClean="0">
                <a:solidFill>
                  <a:srgbClr val="FF0000"/>
                </a:solidFill>
              </a:rPr>
              <a:t>Đội</a:t>
            </a:r>
            <a:r>
              <a:rPr lang="en-US" altLang="vi-VN" sz="5400" dirty="0" smtClean="0">
                <a:solidFill>
                  <a:srgbClr val="FF0000"/>
                </a:solidFill>
              </a:rPr>
              <a:t> </a:t>
            </a:r>
            <a:r>
              <a:rPr lang="en-US" altLang="vi-VN" sz="5400" dirty="0" err="1" smtClean="0">
                <a:solidFill>
                  <a:srgbClr val="FF0000"/>
                </a:solidFill>
              </a:rPr>
              <a:t>nào</a:t>
            </a:r>
            <a:r>
              <a:rPr lang="en-US" altLang="vi-VN" sz="5400" dirty="0" smtClean="0">
                <a:solidFill>
                  <a:srgbClr val="FF0000"/>
                </a:solidFill>
              </a:rPr>
              <a:t> </a:t>
            </a:r>
            <a:r>
              <a:rPr lang="en-US" altLang="vi-VN" sz="5400" dirty="0" err="1" smtClean="0">
                <a:solidFill>
                  <a:srgbClr val="FF0000"/>
                </a:solidFill>
              </a:rPr>
              <a:t>nhanh</a:t>
            </a:r>
            <a:r>
              <a:rPr lang="en-US" altLang="vi-VN" sz="5400" dirty="0" smtClean="0">
                <a:solidFill>
                  <a:srgbClr val="FF0000"/>
                </a:solidFill>
              </a:rPr>
              <a:t> </a:t>
            </a:r>
            <a:r>
              <a:rPr lang="en-US" altLang="vi-VN" sz="5400" dirty="0" err="1" smtClean="0">
                <a:solidFill>
                  <a:srgbClr val="FF0000"/>
                </a:solidFill>
              </a:rPr>
              <a:t>hơn</a:t>
            </a:r>
            <a:endParaRPr lang="en-US" altLang="vi-VN" sz="2400" dirty="0">
              <a:solidFill>
                <a:srgbClr val="FF0000"/>
              </a:solidFill>
            </a:endParaRPr>
          </a:p>
        </p:txBody>
      </p:sp>
      <p:pic>
        <p:nvPicPr>
          <p:cNvPr id="14" name="Picture 6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76" y="3767359"/>
            <a:ext cx="1143001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55" y="781049"/>
            <a:ext cx="1143001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19" y="1085849"/>
            <a:ext cx="1143001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firew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04151"/>
            <a:ext cx="1143001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MeOiTaiSao-BaoAn-277858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3429000" y="914400"/>
            <a:ext cx="2286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956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4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46125" y="2398713"/>
            <a:ext cx="788035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4400" dirty="0">
                <a:solidFill>
                  <a:srgbClr val="FF00FF"/>
                </a:solidFill>
                <a:latin typeface=".VnClarendonH" pitchFamily="34" charset="0"/>
              </a:rPr>
              <a:t> </a:t>
            </a:r>
            <a:r>
              <a:rPr lang="en-US" altLang="vi-VN" sz="4400" dirty="0" smtClean="0">
                <a:solidFill>
                  <a:srgbClr val="FF00FF"/>
                </a:solidFill>
                <a:latin typeface=".VnClarendonH" pitchFamily="34" charset="0"/>
              </a:rPr>
              <a:t>       </a:t>
            </a:r>
            <a:r>
              <a:rPr lang="en-US" altLang="vi-VN" sz="4400" dirty="0" err="1" smtClean="0">
                <a:solidFill>
                  <a:srgbClr val="FF66FF"/>
                </a:solidFill>
                <a:latin typeface=".VnClarendonH" pitchFamily="34" charset="0"/>
              </a:rPr>
              <a:t>Trß</a:t>
            </a:r>
            <a:r>
              <a:rPr lang="en-US" altLang="vi-VN" sz="4400" dirty="0" smtClean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4400" dirty="0" err="1">
                <a:solidFill>
                  <a:srgbClr val="FF66FF"/>
                </a:solidFill>
                <a:latin typeface=".VnClarendonH" pitchFamily="34" charset="0"/>
              </a:rPr>
              <a:t>ch¬i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4800" dirty="0">
                <a:solidFill>
                  <a:srgbClr val="FF66FF"/>
                </a:solidFill>
                <a:latin typeface=".VnClarendonH" pitchFamily="34" charset="0"/>
              </a:rPr>
              <a:t>3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: </a:t>
            </a:r>
          </a:p>
          <a:p>
            <a:pPr algn="ctr">
              <a:defRPr/>
            </a:pPr>
            <a:r>
              <a:rPr lang="en-US" altLang="vi-VN" sz="4400" dirty="0" smtClean="0">
                <a:solidFill>
                  <a:srgbClr val="FF66FF"/>
                </a:solidFill>
                <a:latin typeface=".VnClarendonH" pitchFamily="34" charset="0"/>
              </a:rPr>
              <a:t>  </a:t>
            </a:r>
            <a:r>
              <a:rPr lang="en-US" altLang="vi-VN" sz="6000" dirty="0" err="1" smtClean="0">
                <a:solidFill>
                  <a:srgbClr val="0070C0"/>
                </a:solidFill>
                <a:latin typeface="+mj-lt"/>
              </a:rPr>
              <a:t>Bé</a:t>
            </a:r>
            <a:r>
              <a:rPr lang="en-US" altLang="vi-VN" sz="6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vi-VN" sz="6000" dirty="0" err="1" smtClean="0">
                <a:solidFill>
                  <a:srgbClr val="0070C0"/>
                </a:solidFill>
                <a:latin typeface="+mj-lt"/>
              </a:rPr>
              <a:t>khéo</a:t>
            </a:r>
            <a:r>
              <a:rPr lang="en-US" altLang="vi-VN" sz="6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vi-VN" sz="6000" dirty="0" err="1" smtClean="0">
                <a:solidFill>
                  <a:srgbClr val="0070C0"/>
                </a:solidFill>
                <a:latin typeface="+mj-lt"/>
              </a:rPr>
              <a:t>tay</a:t>
            </a:r>
            <a:r>
              <a:rPr lang="en-US" altLang="vi-VN" sz="6000" dirty="0" smtClean="0">
                <a:solidFill>
                  <a:srgbClr val="0070C0"/>
                </a:solidFill>
                <a:latin typeface="+mj-lt"/>
              </a:rPr>
              <a:t>.</a:t>
            </a:r>
            <a:endParaRPr lang="en-US" altLang="vi-VN" sz="6000" dirty="0">
              <a:solidFill>
                <a:srgbClr val="0070C0"/>
              </a:solidFill>
            </a:endParaRPr>
          </a:p>
        </p:txBody>
      </p:sp>
      <p:pic>
        <p:nvPicPr>
          <p:cNvPr id="7" name="GapMeTrongMo-BaoAn_3rpz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867400" y="12954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270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01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33400" y="1989138"/>
            <a:ext cx="7696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dirty="0">
                <a:solidFill>
                  <a:srgbClr val="0000FF"/>
                </a:solidFill>
              </a:rPr>
              <a:t>     1. </a:t>
            </a:r>
            <a:r>
              <a:rPr lang="en-US" sz="6000" dirty="0" err="1">
                <a:solidFill>
                  <a:srgbClr val="0000FF"/>
                </a:solidFill>
              </a:rPr>
              <a:t>Ổn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định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>
                <a:solidFill>
                  <a:srgbClr val="0000FF"/>
                </a:solidFill>
              </a:rPr>
              <a:t>tổ</a:t>
            </a:r>
            <a:r>
              <a:rPr lang="en-US" sz="6000" dirty="0">
                <a:solidFill>
                  <a:srgbClr val="0000FF"/>
                </a:solidFill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</a:rPr>
              <a:t>chức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0283" y="2967335"/>
            <a:ext cx="383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Avo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615" y="2944081"/>
            <a:ext cx="9042387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aMinhRatVui-V.A-358409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638800" y="838200"/>
            <a:ext cx="152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9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46125" y="2398713"/>
            <a:ext cx="788035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4400" dirty="0">
                <a:solidFill>
                  <a:srgbClr val="FF00FF"/>
                </a:solidFill>
                <a:latin typeface=".VnClarendonH" pitchFamily="34" charset="0"/>
              </a:rPr>
              <a:t> </a:t>
            </a:r>
            <a:r>
              <a:rPr lang="en-US" altLang="vi-VN" sz="4400" dirty="0" err="1">
                <a:solidFill>
                  <a:srgbClr val="FF66FF"/>
                </a:solidFill>
                <a:latin typeface=".VnClarendonH" pitchFamily="34" charset="0"/>
              </a:rPr>
              <a:t>Trß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4400" dirty="0" err="1">
                <a:solidFill>
                  <a:srgbClr val="FF66FF"/>
                </a:solidFill>
                <a:latin typeface=".VnClarendonH" pitchFamily="34" charset="0"/>
              </a:rPr>
              <a:t>ch¬i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4800" dirty="0">
                <a:solidFill>
                  <a:srgbClr val="FF66FF"/>
                </a:solidFill>
                <a:latin typeface=".VnClarendonH" pitchFamily="34" charset="0"/>
              </a:rPr>
              <a:t>3</a:t>
            </a: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: </a:t>
            </a:r>
          </a:p>
          <a:p>
            <a:pPr>
              <a:defRPr/>
            </a:pPr>
            <a:r>
              <a:rPr lang="en-US" altLang="vi-VN" sz="4400" dirty="0">
                <a:solidFill>
                  <a:srgbClr val="FF66FF"/>
                </a:solidFill>
                <a:latin typeface=".VnClarendonH" pitchFamily="34" charset="0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Nhanh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tay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nhanh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vi-VN" sz="6000" dirty="0" err="1">
                <a:solidFill>
                  <a:srgbClr val="0070C0"/>
                </a:solidFill>
                <a:latin typeface="+mj-lt"/>
              </a:rPr>
              <a:t>mắt</a:t>
            </a:r>
            <a:r>
              <a:rPr lang="en-US" altLang="vi-VN" sz="6000" dirty="0">
                <a:solidFill>
                  <a:srgbClr val="0070C0"/>
                </a:solidFill>
                <a:latin typeface="+mj-lt"/>
              </a:rPr>
              <a:t>.</a:t>
            </a:r>
            <a:endParaRPr lang="en-US" altLang="vi-VN" sz="6000" dirty="0">
              <a:solidFill>
                <a:srgbClr val="0070C0"/>
              </a:solidFill>
            </a:endParaRPr>
          </a:p>
        </p:txBody>
      </p:sp>
      <p:sp>
        <p:nvSpPr>
          <p:cNvPr id="6" name="5-Point Star 5">
            <a:hlinkClick r:id="rId3" action="ppaction://hlinkfile"/>
          </p:cNvPr>
          <p:cNvSpPr/>
          <p:nvPr/>
        </p:nvSpPr>
        <p:spPr>
          <a:xfrm>
            <a:off x="6242050" y="957263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Content Placeholde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-12700" y="-2222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wreath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6576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h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66763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XMASCA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9624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557142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8478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ha MK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89240"/>
            <a:ext cx="9144000" cy="12687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  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bé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quyét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nhà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3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0" y="1371600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6000" dirty="0">
                <a:solidFill>
                  <a:srgbClr val="FF0000"/>
                </a:solidFill>
              </a:rPr>
              <a:t>2. </a:t>
            </a:r>
            <a:r>
              <a:rPr lang="en-US" sz="6000" dirty="0" err="1">
                <a:solidFill>
                  <a:srgbClr val="FF0000"/>
                </a:solidFill>
              </a:rPr>
              <a:t>Nội</a:t>
            </a:r>
            <a:r>
              <a:rPr lang="en-US" sz="6000" dirty="0">
                <a:solidFill>
                  <a:srgbClr val="FF0000"/>
                </a:solidFill>
              </a:rPr>
              <a:t> dung:</a:t>
            </a:r>
          </a:p>
          <a:p>
            <a:pPr algn="ctr" eaLnBrk="1" hangingPunct="1"/>
            <a:r>
              <a:rPr lang="en-US" sz="6000" dirty="0" err="1">
                <a:solidFill>
                  <a:srgbClr val="FF0000"/>
                </a:solidFill>
              </a:rPr>
              <a:t>Hoạt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động</a:t>
            </a:r>
            <a:r>
              <a:rPr lang="en-US" sz="6000" dirty="0">
                <a:solidFill>
                  <a:srgbClr val="FF0000"/>
                </a:solidFill>
              </a:rPr>
              <a:t> 1: </a:t>
            </a:r>
          </a:p>
          <a:p>
            <a:pPr algn="ctr" eaLnBrk="1" hangingPunct="1"/>
            <a:r>
              <a:rPr lang="en-US" sz="6000" dirty="0" err="1">
                <a:solidFill>
                  <a:srgbClr val="FF0000"/>
                </a:solidFill>
              </a:rPr>
              <a:t>Làm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quen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chữ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cái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UTMAvo"/>
              </a:rPr>
              <a:t>u</a:t>
            </a:r>
            <a:endParaRPr lang="en-US" sz="6000" dirty="0">
              <a:solidFill>
                <a:srgbClr val="FF0000"/>
              </a:solidFill>
              <a:latin typeface="UTMAvo"/>
            </a:endParaRPr>
          </a:p>
        </p:txBody>
      </p:sp>
    </p:spTree>
    <p:extLst>
      <p:ext uri="{BB962C8B-B14F-4D97-AF65-F5344CB8AC3E}">
        <p14:creationId xmlns:p14="http://schemas.microsoft.com/office/powerpoint/2010/main" val="983551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-722866"/>
            <a:ext cx="3744415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96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116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" y="-3609"/>
            <a:ext cx="9144001" cy="7543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9752" y="-675456"/>
            <a:ext cx="4001416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600" b="1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0999618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>
          <a:xfrm>
            <a:off x="0" y="-15240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0" y="137160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6000" dirty="0" err="1" smtClean="0">
                <a:solidFill>
                  <a:srgbClr val="FF0000"/>
                </a:solidFill>
              </a:rPr>
              <a:t>Cấu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tạo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chữ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cái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UTMAvo"/>
              </a:rPr>
              <a:t>u</a:t>
            </a:r>
            <a:endParaRPr lang="en-US" sz="6000" dirty="0">
              <a:solidFill>
                <a:srgbClr val="FF0000"/>
              </a:solidFill>
              <a:latin typeface="UTMAvo"/>
            </a:endParaRPr>
          </a:p>
        </p:txBody>
      </p:sp>
    </p:spTree>
    <p:extLst>
      <p:ext uri="{BB962C8B-B14F-4D97-AF65-F5344CB8AC3E}">
        <p14:creationId xmlns:p14="http://schemas.microsoft.com/office/powerpoint/2010/main" val="983551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900"/>
            <a:ext cx="9144000" cy="7543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3" name="Picture 2" descr="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80"/>
              </a:clrFrom>
              <a:clrTo>
                <a:srgbClr val="FEFE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752725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1143000"/>
            <a:ext cx="10668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0516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151</Words>
  <Application>Microsoft Office PowerPoint</Application>
  <PresentationFormat>On-screen Show (4:3)</PresentationFormat>
  <Paragraphs>35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.VnArial</vt:lpstr>
      <vt:lpstr>.VnAvant</vt:lpstr>
      <vt:lpstr>.VnAvantH</vt:lpstr>
      <vt:lpstr>.VnClarendonH</vt:lpstr>
      <vt:lpstr>Arial</vt:lpstr>
      <vt:lpstr>Calibri</vt:lpstr>
      <vt:lpstr>Century Gothic</vt:lpstr>
      <vt:lpstr>Times New Roman</vt:lpstr>
      <vt:lpstr>UTMAvo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nhokerines@gmail.com</dc:creator>
  <cp:lastModifiedBy>ADMIN</cp:lastModifiedBy>
  <cp:revision>149</cp:revision>
  <dcterms:created xsi:type="dcterms:W3CDTF">2016-12-07T00:04:52Z</dcterms:created>
  <dcterms:modified xsi:type="dcterms:W3CDTF">2024-03-22T14:12:10Z</dcterms:modified>
</cp:coreProperties>
</file>