
<file path=[Content_Types].xml><?xml version="1.0" encoding="utf-8"?>
<Types xmlns="http://schemas.openxmlformats.org/package/2006/content-types">
  <Default Extension="jpeg" ContentType="image/jpeg"/>
  <Default Extension="JPG" ContentType="image/.jpg"/>
  <Default Extension="gif" ContentType="image/gif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62" r:id="rId5"/>
    <p:sldId id="274" r:id="rId6"/>
    <p:sldId id="263" r:id="rId7"/>
    <p:sldId id="264" r:id="rId8"/>
    <p:sldId id="265" r:id="rId9"/>
    <p:sldId id="266" r:id="rId10"/>
    <p:sldId id="277" r:id="rId11"/>
    <p:sldId id="271" r:id="rId12"/>
    <p:sldId id="267" r:id="rId13"/>
    <p:sldId id="268" r:id="rId14"/>
    <p:sldId id="269" r:id="rId15"/>
    <p:sldId id="270" r:id="rId16"/>
    <p:sldId id="275" r:id="rId17"/>
    <p:sldId id="276" r:id="rId18"/>
    <p:sldId id="272" r:id="rId19"/>
    <p:sldId id="273" r:id="rId20"/>
  </p:sldIdLst>
  <p:sldSz cx="9144000" cy="6858000" type="screen4x3"/>
  <p:notesSz cx="6858000" cy="9144000"/>
  <p:defaultTextStyle>
    <a:defPPr>
      <a:defRPr lang="en-US"/>
    </a:defPPr>
    <a:lvl1pPr marL="0" lvl="0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lvl="1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lvl="2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lvl="3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lvl="4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0" algn="ctr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sz="32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4558"/>
    <p:restoredTop sz="87263"/>
  </p:normalViewPr>
  <p:slideViewPr>
    <p:cSldViewPr showGuides="1">
      <p:cViewPr>
        <p:scale>
          <a:sx n="75" d="100"/>
          <a:sy n="75" d="100"/>
        </p:scale>
        <p:origin x="-1002" y="1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3" Type="http://schemas.openxmlformats.org/officeDocument/2006/relationships/tableStyles" Target="tableStyles.xml"/><Relationship Id="rId22" Type="http://schemas.openxmlformats.org/officeDocument/2006/relationships/viewProps" Target="viewProps.xml"/><Relationship Id="rId21" Type="http://schemas.openxmlformats.org/officeDocument/2006/relationships/presProps" Target="presProps.xml"/><Relationship Id="rId20" Type="http://schemas.openxmlformats.org/officeDocument/2006/relationships/slide" Target="slides/slide18.xml"/><Relationship Id="rId2" Type="http://schemas.openxmlformats.org/officeDocument/2006/relationships/theme" Target="theme/theme1.xml"/><Relationship Id="rId19" Type="http://schemas.openxmlformats.org/officeDocument/2006/relationships/slide" Target="slides/slide17.xml"/><Relationship Id="rId18" Type="http://schemas.openxmlformats.org/officeDocument/2006/relationships/slide" Target="slides/slide16.xml"/><Relationship Id="rId17" Type="http://schemas.openxmlformats.org/officeDocument/2006/relationships/slide" Target="slides/slide15.xml"/><Relationship Id="rId16" Type="http://schemas.openxmlformats.org/officeDocument/2006/relationships/slide" Target="slides/slide14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102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 lvl="0"/>
            <a:r>
              <a:rPr dirty="0"/>
              <a:t>Click to edit Master title style</a:t>
            </a:r>
            <a:endParaRPr dirty="0"/>
          </a:p>
        </p:txBody>
      </p:sp>
      <p:sp>
        <p:nvSpPr>
          <p:cNvPr id="1027" name="Rectangle 3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dirty="0"/>
              <a:t>Click to edit Master text styles</a:t>
            </a:r>
            <a:endParaRPr dirty="0"/>
          </a:p>
          <a:p>
            <a:pPr lvl="1"/>
            <a:r>
              <a:rPr dirty="0"/>
              <a:t>Second level</a:t>
            </a:r>
            <a:endParaRPr dirty="0"/>
          </a:p>
          <a:p>
            <a:pPr lvl="2"/>
            <a:r>
              <a:rPr dirty="0"/>
              <a:t>Third level</a:t>
            </a:r>
            <a:endParaRPr dirty="0"/>
          </a:p>
          <a:p>
            <a:pPr lvl="3"/>
            <a:r>
              <a:rPr dirty="0"/>
              <a:t>Fourth level</a:t>
            </a:r>
            <a:endParaRPr dirty="0"/>
          </a:p>
          <a:p>
            <a:pPr lvl="4"/>
            <a:r>
              <a:rPr dirty="0"/>
              <a:t>Fifth level</a:t>
            </a:r>
            <a:endParaRPr dirty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l">
              <a:defRPr sz="1400" smtClean="0"/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defRPr sz="1400" smtClean="0"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eaLnBrk="1" hangingPunct="1">
              <a:buNone/>
            </a:pPr>
            <a:fld id="{9A0DB2DC-4C9A-4742-B13C-FB6460FD3503}" type="slidenum">
              <a:rPr lang="en-US" dirty="0">
                <a:latin typeface="Arial" panose="020B0604020202020204" pitchFamily="34" charset="0"/>
              </a:rPr>
            </a:fld>
            <a:endParaRPr lang="en-US" dirty="0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cs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4.png"/><Relationship Id="rId3" Type="http://schemas.openxmlformats.org/officeDocument/2006/relationships/image" Target="../media/image3.png"/><Relationship Id="rId2" Type="http://schemas.openxmlformats.org/officeDocument/2006/relationships/image" Target="../media/image2.GIF"/><Relationship Id="rId1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0.GIF"/><Relationship Id="rId2" Type="http://schemas.openxmlformats.org/officeDocument/2006/relationships/image" Target="../media/image29.jpeg"/><Relationship Id="rId1" Type="http://schemas.openxmlformats.org/officeDocument/2006/relationships/image" Target="../media/image28.GIF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slide" Target="slide15.xml"/><Relationship Id="rId2" Type="http://schemas.openxmlformats.org/officeDocument/2006/relationships/slide" Target="slide4.xml"/><Relationship Id="rId1" Type="http://schemas.openxmlformats.org/officeDocument/2006/relationships/image" Target="../media/image3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1.png"/><Relationship Id="rId1" Type="http://schemas.openxmlformats.org/officeDocument/2006/relationships/slide" Target="slide14.xml"/></Relationships>
</file>

<file path=ppt/slides/_rels/slide1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8.jpeg"/><Relationship Id="rId3" Type="http://schemas.openxmlformats.org/officeDocument/2006/relationships/image" Target="../media/image11.jpeg"/><Relationship Id="rId2" Type="http://schemas.openxmlformats.org/officeDocument/2006/relationships/image" Target="../media/image31.png"/><Relationship Id="rId1" Type="http://schemas.openxmlformats.org/officeDocument/2006/relationships/slide" Target="slide14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10.GIF"/><Relationship Id="rId1" Type="http://schemas.openxmlformats.org/officeDocument/2006/relationships/image" Target="../media/image32.jpe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.xml"/><Relationship Id="rId7" Type="http://schemas.openxmlformats.org/officeDocument/2006/relationships/slide" Target="slide4.xml"/><Relationship Id="rId6" Type="http://schemas.openxmlformats.org/officeDocument/2006/relationships/image" Target="../media/image9.GIF"/><Relationship Id="rId5" Type="http://schemas.openxmlformats.org/officeDocument/2006/relationships/hyperlink" Target="http://www.glittergraphicsweb.com/index.html" TargetMode="External"/><Relationship Id="rId4" Type="http://schemas.openxmlformats.org/officeDocument/2006/relationships/image" Target="../media/image24.png"/><Relationship Id="rId3" Type="http://schemas.openxmlformats.org/officeDocument/2006/relationships/image" Target="../media/image28.GIF"/><Relationship Id="rId2" Type="http://schemas.openxmlformats.org/officeDocument/2006/relationships/image" Target="../media/image33.GIF"/><Relationship Id="rId1" Type="http://schemas.openxmlformats.org/officeDocument/2006/relationships/image" Target="../media/image23.wmf"/></Relationships>
</file>

<file path=ppt/slides/_rels/slide17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file:///C:\Documents%20and%20Settings\Admin\My%20Documents\Downloads\Music\MeVaCo-QuynhNhu_85v4.mp3" TargetMode="External"/><Relationship Id="rId2" Type="http://schemas.openxmlformats.org/officeDocument/2006/relationships/audio" Target="file:///C:\Documents%20and%20Settings\Admin\My%20Documents\Downloads\Music\MeVaCo-QuynhNhu_85v4.mp3" TargetMode="External"/><Relationship Id="rId1" Type="http://schemas.openxmlformats.org/officeDocument/2006/relationships/image" Target="../media/image3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6.png"/><Relationship Id="rId3" Type="http://schemas.microsoft.com/office/2007/relationships/media" Target="file:///C:\Documents%20and%20Settings\Admin\My%20Documents\Downloads\Music\co%20va%20mea.mp3" TargetMode="External"/><Relationship Id="rId2" Type="http://schemas.openxmlformats.org/officeDocument/2006/relationships/audio" Target="file:///C:\Documents%20and%20Settings\Admin\My%20Documents\Downloads\Music\co%20va%20mea.mp3" TargetMode="External"/><Relationship Id="rId1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jpeg"/><Relationship Id="rId1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GIF"/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hyperlink" Target="http://www.glittergraphicsweb.com/index.html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image" Target="../media/image17.jpeg"/></Relationships>
</file>

<file path=ppt/slides/_rels/slide8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2.GIF"/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2.xml"/><Relationship Id="rId5" Type="http://schemas.openxmlformats.org/officeDocument/2006/relationships/image" Target="../media/image27.GIF"/><Relationship Id="rId4" Type="http://schemas.openxmlformats.org/officeDocument/2006/relationships/image" Target="../media/image26.GIF"/><Relationship Id="rId3" Type="http://schemas.openxmlformats.org/officeDocument/2006/relationships/image" Target="../media/image25.GIF"/><Relationship Id="rId2" Type="http://schemas.openxmlformats.org/officeDocument/2006/relationships/image" Target="../media/image24.png"/><Relationship Id="rId1" Type="http://schemas.openxmlformats.org/officeDocument/2006/relationships/image" Target="../media/image23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50" name="Rectangle 3"/>
          <p:cNvSpPr>
            <a:spLocks noGrp="1"/>
          </p:cNvSpPr>
          <p:nvPr>
            <p:ph type="subTitle" idx="1"/>
          </p:nvPr>
        </p:nvSpPr>
        <p:spPr>
          <a:xfrm>
            <a:off x="1371600" y="3200400"/>
            <a:ext cx="6400800" cy="19812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ClrTx/>
              <a:buSzTx/>
              <a:buFontTx/>
            </a:pPr>
            <a:endParaRPr dirty="0">
              <a:latin typeface="+mn-lt"/>
              <a:ea typeface="+mn-ea"/>
              <a:cs typeface="+mn-cs"/>
            </a:endParaRPr>
          </a:p>
        </p:txBody>
      </p:sp>
      <p:sp>
        <p:nvSpPr>
          <p:cNvPr id="2051" name="WordArt 5"/>
          <p:cNvSpPr>
            <a:spLocks noTextEdit="1"/>
          </p:cNvSpPr>
          <p:nvPr/>
        </p:nvSpPr>
        <p:spPr>
          <a:xfrm>
            <a:off x="1066800" y="609600"/>
            <a:ext cx="7010400" cy="5238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54"/>
              </a:avLst>
            </a:prstTxWarp>
            <a:normAutofit fontScale="70000"/>
          </a:bodyPr>
          <a:p>
            <a:pPr algn="ctr" eaLnBrk="0" hangingPunct="0"/>
            <a:r>
              <a:rPr lang="en-US" sz="3600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TRƯỜNG MẦM NON HOA HỒNG </a:t>
            </a:r>
            <a:endParaRPr lang="en-US" sz="3600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052" name="Picture 6" descr="AY040"/>
          <p:cNvPicPr>
            <a:picLocks noChangeAspect="1"/>
          </p:cNvPicPr>
          <p:nvPr>
            <p:ph type="ctrTitle"/>
          </p:nvPr>
        </p:nvPicPr>
        <p:blipFill>
          <a:blip r:embed="rId1"/>
          <a:srcRect/>
          <a:stretch>
            <a:fillRect/>
          </a:stretch>
        </p:blipFill>
        <p:spPr>
          <a:xfrm>
            <a:off x="2362200" y="1219200"/>
            <a:ext cx="4114800" cy="1600200"/>
          </a:xfrm>
          <a:ln/>
        </p:spPr>
      </p:pic>
      <p:pic>
        <p:nvPicPr>
          <p:cNvPr id="8206" name="Picture 6" descr="happyface_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77200" y="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happyface_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24800" y="57912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" name="Picture 6" descr="happyface_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57912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" name="Picture 6" descr="happyface_w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3" name="Picture 15" descr="12ffg"/>
          <p:cNvPicPr>
            <a:picLocks noChangeAspect="1"/>
          </p:cNvPicPr>
          <p:nvPr/>
        </p:nvPicPr>
        <p:blipFill>
          <a:blip r:embed="rId3">
            <a:lum bright="10001"/>
          </a:blip>
          <a:stretch>
            <a:fillRect/>
          </a:stretch>
        </p:blipFill>
        <p:spPr>
          <a:xfrm>
            <a:off x="8229600" y="1066800"/>
            <a:ext cx="990600" cy="480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" name="Picture 15" descr="12ffg"/>
          <p:cNvPicPr>
            <a:picLocks noChangeAspect="1"/>
          </p:cNvPicPr>
          <p:nvPr/>
        </p:nvPicPr>
        <p:blipFill>
          <a:blip r:embed="rId4">
            <a:lum bright="10001"/>
          </a:blip>
          <a:stretch>
            <a:fillRect/>
          </a:stretch>
        </p:blipFill>
        <p:spPr>
          <a:xfrm>
            <a:off x="1600200" y="5867400"/>
            <a:ext cx="6172200" cy="990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" name="Picture 15" descr="12ffg"/>
          <p:cNvPicPr>
            <a:picLocks noChangeAspect="1"/>
          </p:cNvPicPr>
          <p:nvPr/>
        </p:nvPicPr>
        <p:blipFill>
          <a:blip r:embed="rId3">
            <a:lum bright="10001"/>
          </a:blip>
          <a:stretch>
            <a:fillRect/>
          </a:stretch>
        </p:blipFill>
        <p:spPr>
          <a:xfrm>
            <a:off x="0" y="1219200"/>
            <a:ext cx="990600" cy="4800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63" name="Oval 15"/>
          <p:cNvSpPr/>
          <p:nvPr/>
        </p:nvSpPr>
        <p:spPr>
          <a:xfrm rot="-5400000">
            <a:off x="3162300" y="571500"/>
            <a:ext cx="2819400" cy="7620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434300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 quen với văn học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thơ: Cô Dạy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GV: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Nguyễn Thị Hương Giang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Lớp :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C2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3000"/>
                                        <p:tgtEl>
                                          <p:spTgt spid="2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63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26629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r>
              <a:rPr sz="2000" dirty="0">
                <a:latin typeface="Arial" panose="020B0604020202020204" pitchFamily="34" charset="0"/>
              </a:rPr>
              <a:t> 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mẹ ơi cô dạy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giữ gìn đôi tay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m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dây bẩn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Sách áo cũng bẩn ngay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mẹ ơi cô dạy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Cãi nhau l</a:t>
            </a:r>
            <a:r>
              <a:rPr sz="40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vui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miệng nó xinh thế</a:t>
            </a:r>
            <a:endParaRPr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nói điều hay thôi</a:t>
            </a:r>
            <a:endParaRPr sz="40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69" name="Picture 6" descr="724608s7aonrbep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990600"/>
            <a:ext cx="1239838" cy="4267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6631" name="AutoShape 7" descr="h10"/>
          <p:cNvSpPr/>
          <p:nvPr/>
        </p:nvSpPr>
        <p:spPr>
          <a:xfrm>
            <a:off x="0" y="-228600"/>
            <a:ext cx="4572000" cy="1828800"/>
          </a:xfrm>
          <a:prstGeom prst="cloudCallout">
            <a:avLst>
              <a:gd name="adj1" fmla="val -51111"/>
              <a:gd name="adj2" fmla="val 107120"/>
            </a:avLst>
          </a:prstGeom>
          <a:blipFill rotWithShape="1">
            <a:blip r:embed="rId2"/>
            <a:stretch>
              <a:fillRect/>
            </a:stretch>
          </a:blipFill>
          <a:ln w="28575" cap="flat" cmpd="sng">
            <a:solidFill>
              <a:srgbClr val="990099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l"/>
            <a:endParaRPr sz="1800" dirty="0">
              <a:latin typeface="Arial" panose="020B0604020202020204" pitchFamily="34" charset="0"/>
            </a:endParaRPr>
          </a:p>
        </p:txBody>
      </p:sp>
      <p:pic>
        <p:nvPicPr>
          <p:cNvPr id="11271" name="Picture 9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62875" y="4953000"/>
            <a:ext cx="1381125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1272" name="Picture 10" descr="724608s7aonrbepf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8153400" y="838200"/>
            <a:ext cx="1128713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3" name="WordArt 11"/>
          <p:cNvSpPr>
            <a:spLocks noTextEdit="1"/>
          </p:cNvSpPr>
          <p:nvPr/>
        </p:nvSpPr>
        <p:spPr>
          <a:xfrm>
            <a:off x="533400" y="228600"/>
            <a:ext cx="3505200" cy="5238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407"/>
              </a:avLst>
            </a:prstTxWarp>
            <a:normAutofit/>
          </a:bodyPr>
          <a:p>
            <a:pPr algn="ctr" eaLnBrk="0" hangingPunct="0"/>
            <a:r>
              <a:rPr lang="en-US" sz="3600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 đọc lần 3</a:t>
            </a:r>
            <a:endParaRPr lang="en-US" sz="3600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1274" name="Picture 12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876800"/>
            <a:ext cx="1560513" cy="1981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5" name="WordArt 16"/>
          <p:cNvSpPr>
            <a:spLocks noTextEdit="1"/>
          </p:cNvSpPr>
          <p:nvPr/>
        </p:nvSpPr>
        <p:spPr>
          <a:xfrm>
            <a:off x="4038600" y="685800"/>
            <a:ext cx="3352800" cy="1295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9806723"/>
              </a:avLst>
            </a:prstTxWarp>
            <a:normAutofit/>
          </a:bodyPr>
          <a:p>
            <a:pPr algn="ctr" eaLnBrk="0" hangingPunct="0"/>
            <a:r>
              <a:rPr lang="en-US" sz="3200">
                <a:ln w="9525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 dạy</a:t>
            </a:r>
            <a:endParaRPr lang="en-US" sz="3200"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663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6629">
                                            <p:txEl>
                                              <p:charRg st="4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6629">
                                            <p:txEl>
                                              <p:charRg st="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6629">
                                            <p:txEl>
                                              <p:charRg st="4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6629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6629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6629">
                                            <p:txEl>
                                              <p:charRg st="21" end="4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42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6629">
                                            <p:txEl>
                                              <p:charRg st="42" end="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6629">
                                            <p:txEl>
                                              <p:charRg st="42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6629">
                                            <p:txEl>
                                              <p:charRg st="42" end="6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6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6629">
                                            <p:txEl>
                                              <p:charRg st="61" end="8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6629">
                                            <p:txEl>
                                              <p:charRg st="6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6629">
                                            <p:txEl>
                                              <p:charRg st="61" end="8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83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26629">
                                            <p:txEl>
                                              <p:charRg st="83" end="9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6629">
                                            <p:txEl>
                                              <p:charRg st="83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6629">
                                            <p:txEl>
                                              <p:charRg st="83" end="9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99" end="1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2" dur="2000"/>
                                        <p:tgtEl>
                                          <p:spTgt spid="26629">
                                            <p:txEl>
                                              <p:charRg st="99" end="1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12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26629">
                                            <p:txEl>
                                              <p:charRg st="121" end="14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6629">
                                            <p:txEl>
                                              <p:charRg st="12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6629">
                                            <p:txEl>
                                              <p:charRg st="121" end="14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9">
                                            <p:txEl>
                                              <p:charRg st="143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6629">
                                            <p:txEl>
                                              <p:charRg st="143" end="16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6629">
                                            <p:txEl>
                                              <p:charRg st="143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6629">
                                            <p:txEl>
                                              <p:charRg st="143" end="16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91" dur="2000"/>
                                        <p:tgtEl>
                                          <p:spTgt spid="11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3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r>
              <a:rPr dirty="0">
                <a:solidFill>
                  <a:srgbClr val="CC0000"/>
                </a:solidFill>
              </a:rPr>
              <a:t>4</a:t>
            </a:r>
            <a:endParaRPr dirty="0">
              <a:solidFill>
                <a:srgbClr val="CC0000"/>
              </a:solidFill>
            </a:endParaRPr>
          </a:p>
        </p:txBody>
      </p:sp>
      <p:pic>
        <p:nvPicPr>
          <p:cNvPr id="22532" name="Picture 4" descr="33">
            <a:hlinkClick r:id="" action="ppaction://noaction"/>
      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2292" name="WordArt 5"/>
          <p:cNvSpPr>
            <a:spLocks noTextEdit="1"/>
          </p:cNvSpPr>
          <p:nvPr/>
        </p:nvSpPr>
        <p:spPr>
          <a:xfrm>
            <a:off x="2209800" y="695325"/>
            <a:ext cx="4953000" cy="5238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00038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0099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ĐÀM THOẠI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4" name="Oval 6">
            <a:hlinkClick r:id="rId2" action="ppaction://hlinksldjump"/>
          </p:cNvPr>
          <p:cNvSpPr/>
          <p:nvPr/>
        </p:nvSpPr>
        <p:spPr>
          <a:xfrm>
            <a:off x="1524000" y="2971800"/>
            <a:ext cx="19812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10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sz="10600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5" name="Oval 7">
            <a:hlinkClick r:id="rId2" action="ppaction://hlinksldjump"/>
          </p:cNvPr>
          <p:cNvSpPr/>
          <p:nvPr/>
        </p:nvSpPr>
        <p:spPr>
          <a:xfrm>
            <a:off x="3581400" y="12192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10600" dirty="0">
                <a:solidFill>
                  <a:srgbClr val="CC0000"/>
                </a:solidFill>
                <a:latin typeface="Arial" panose="020B0604020202020204" pitchFamily="34" charset="0"/>
              </a:rPr>
              <a:t>1</a:t>
            </a:r>
            <a:endParaRPr sz="10600" dirty="0">
              <a:solidFill>
                <a:srgbClr val="CC0000"/>
              </a:solidFill>
              <a:latin typeface="Arial" panose="020B0604020202020204" pitchFamily="34" charset="0"/>
            </a:endParaRPr>
          </a:p>
        </p:txBody>
      </p:sp>
      <p:sp>
        <p:nvSpPr>
          <p:cNvPr id="22536" name="Oval 8">
            <a:hlinkClick r:id="rId2" action="ppaction://hlinksldjump"/>
          </p:cNvPr>
          <p:cNvSpPr/>
          <p:nvPr/>
        </p:nvSpPr>
        <p:spPr>
          <a:xfrm>
            <a:off x="3505200" y="47244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10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sz="10600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7" name="Oval 9">
            <a:hlinkClick r:id="rId2" action="ppaction://hlinksldjump"/>
          </p:cNvPr>
          <p:cNvSpPr/>
          <p:nvPr/>
        </p:nvSpPr>
        <p:spPr>
          <a:xfrm>
            <a:off x="5410200" y="31242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10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sz="10600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8" name="Oval 10">
            <a:hlinkClick r:id="rId3" action="ppaction://hlinksldjump"/>
          </p:cNvPr>
          <p:cNvSpPr/>
          <p:nvPr/>
        </p:nvSpPr>
        <p:spPr>
          <a:xfrm>
            <a:off x="3505200" y="2971800"/>
            <a:ext cx="1905000" cy="1752600"/>
          </a:xfrm>
          <a:prstGeom prst="ellipse">
            <a:avLst/>
          </a:prstGeom>
          <a:solidFill>
            <a:srgbClr val="FF6600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10600" dirty="0">
                <a:solidFill>
                  <a:srgbClr val="000099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endParaRPr sz="10600" dirty="0">
              <a:solidFill>
                <a:srgbClr val="000099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2539" name="Oval 11">
            <a:hlinkClick r:id="rId2" action="ppaction://hlinksldjump"/>
          </p:cNvPr>
          <p:cNvSpPr/>
          <p:nvPr/>
        </p:nvSpPr>
        <p:spPr>
          <a:xfrm>
            <a:off x="3581400" y="1219200"/>
            <a:ext cx="1905000" cy="1752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r>
              <a:rPr sz="106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sz="10600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25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225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25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2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 fill="hold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2000" fill="hold"/>
                                        <p:tgtEl>
                                          <p:spTgt spid="225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25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2000" fill="hold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2000" fill="hold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2000" fill="hold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2000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25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225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2000" fill="hold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2000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2000" fill="hold"/>
                                        <p:tgtEl>
                                          <p:spTgt spid="225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2000"/>
                                        <p:tgtEl>
                                          <p:spTgt spid="225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2000" fill="hold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2000" fill="hold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225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225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2000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9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25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2000"/>
                                        <p:tgtEl>
                                          <p:spTgt spid="225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2000" fill="hold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2000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25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3" dur="1000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5" dur="1000"/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4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4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225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>
                      <p:stCondLst>
                        <p:cond delay="0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5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5"/>
                  </p:tgtEl>
                </p:cond>
              </p:nextCondLst>
            </p:seq>
            <p:seq concurrent="1" nextAc="seek">
              <p:cTn id="105" restart="whenNotActive" fill="hold" evtFilter="cancelBubble" nodeType="interactiveSeq">
                <p:stCondLst>
                  <p:cond evt="onClick" delay="0">
                    <p:tgtEl>
                      <p:spTgt spid="225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6" fill="hold">
                      <p:stCondLst>
                        <p:cond delay="0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6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6"/>
                  </p:tgtEl>
                </p:cond>
              </p:nextCondLst>
            </p:seq>
            <p:seq concurrent="1" nextAc="seek">
              <p:cTn id="113" restart="whenNotActive" fill="hold" evtFilter="cancelBubble" nodeType="interactiveSeq">
                <p:stCondLst>
                  <p:cond evt="onClick" delay="0">
                    <p:tgtEl>
                      <p:spTgt spid="2253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4" fill="hold">
                      <p:stCondLst>
                        <p:cond delay="0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9" dur="1000"/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7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7"/>
                  </p:tgtEl>
                </p:cond>
              </p:nextCondLst>
            </p:seq>
            <p:seq concurrent="1" nextAc="seek">
              <p:cTn id="121" restart="whenNotActive" fill="hold" evtFilter="cancelBubble" nodeType="interactiveSeq">
                <p:stCondLst>
                  <p:cond evt="onClick" delay="0">
                    <p:tgtEl>
                      <p:spTgt spid="2253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2" fill="hold">
                      <p:stCondLst>
                        <p:cond delay="0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5" dur="1000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1000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7" dur="1000"/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8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8"/>
                  </p:tgtEl>
                </p:cond>
              </p:nextCondLst>
            </p:seq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225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5" dur="1000"/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539">
                                            <p:txEl>
                                              <p:charRg st="0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539"/>
                  </p:tgtEl>
                </p:cond>
              </p:nextCondLst>
            </p:seq>
          </p:childTnLst>
        </p:cTn>
      </p:par>
    </p:tnLst>
    <p:bldLst>
      <p:bldP spid="22534" grpId="0" animBg="1" build="allAtOnce"/>
      <p:bldP spid="22535" grpId="0" animBg="1" build="allAtOnce"/>
      <p:bldP spid="22536" grpId="0" animBg="1" build="allAtOnce"/>
      <p:bldP spid="22537" grpId="0" animBg="1" build="allAtOnce"/>
      <p:bldP spid="22538" grpId="0" animBg="1" build="allAtOnce"/>
      <p:bldP spid="22539" grpId="0" animBg="1" build="allAtOnce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3556" name="Picture 4" descr="Picture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3315" name="WordArt 6"/>
          <p:cNvSpPr>
            <a:spLocks noTextEdit="1"/>
          </p:cNvSpPr>
          <p:nvPr/>
        </p:nvSpPr>
        <p:spPr>
          <a:xfrm>
            <a:off x="3048000" y="1676400"/>
            <a:ext cx="4324350" cy="1828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Bài thơ có tên gì ? </a:t>
            </a:r>
            <a:endParaRPr lang="en-US" sz="3600" b="1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 eaLnBrk="0" hangingPunct="0"/>
            <a:r>
              <a:rPr lang="en-US" sz="36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Của tác giả nào ?</a:t>
            </a:r>
            <a:endParaRPr lang="en-US" sz="3600" b="1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3559" name="Rectangle 7"/>
          <p:cNvSpPr/>
          <p:nvPr/>
        </p:nvSpPr>
        <p:spPr>
          <a:xfrm>
            <a:off x="1371600" y="4191000"/>
            <a:ext cx="3694113" cy="1077913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algn="l"/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 b</a:t>
            </a:r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thơ: Cô dạy</a:t>
            </a:r>
            <a:endParaRPr b="1" dirty="0">
              <a:solidFill>
                <a:schemeClr val="folHlin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Tác giả : Phạm Hổ</a:t>
            </a:r>
            <a:endParaRPr b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5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4580" name="Picture 4" descr="Picture13">
            <a:hlinkClick r:id="rId1" action="ppaction://hlinksldjump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4339" name="WordArt 5"/>
          <p:cNvSpPr>
            <a:spLocks noTextEdit="1"/>
          </p:cNvSpPr>
          <p:nvPr/>
        </p:nvSpPr>
        <p:spPr>
          <a:xfrm>
            <a:off x="2895600" y="228600"/>
            <a:ext cx="6248400" cy="1752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Trong bài thơ có những ai ?</a:t>
            </a:r>
            <a:endParaRPr lang="en-US" sz="3600" b="1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24582" name="Rectangle 6"/>
          <p:cNvSpPr/>
          <p:nvPr/>
        </p:nvSpPr>
        <p:spPr>
          <a:xfrm>
            <a:off x="1371600" y="2438400"/>
            <a:ext cx="7467600" cy="579438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algn="l"/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b</a:t>
            </a:r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b="1" dirty="0">
                <a:solidFill>
                  <a:schemeClr val="fol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có Mẹ, có Cô, Có con.</a:t>
            </a:r>
            <a:endParaRPr b="1" dirty="0">
              <a:solidFill>
                <a:schemeClr val="folHlink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4583" name="Picture 7" descr="mẹ và các con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124200"/>
            <a:ext cx="4876800" cy="3733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4584" name="Picture 8" descr="78860280327_honngu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3000" y="3124200"/>
            <a:ext cx="4191000" cy="3733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3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45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4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458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6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3000" fill="hold"/>
                                        <p:tgtEl>
                                          <p:spTgt spid="245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8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5604" name="Picture 4" descr="Picture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5363" name="WordArt 5"/>
          <p:cNvSpPr>
            <a:spLocks noTextEdit="1"/>
          </p:cNvSpPr>
          <p:nvPr/>
        </p:nvSpPr>
        <p:spPr>
          <a:xfrm>
            <a:off x="4267200" y="0"/>
            <a:ext cx="4876800" cy="2590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 dạy con những gì ?</a:t>
            </a:r>
            <a:endParaRPr lang="en-US" sz="3600" b="1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5364" name="WordArt 8"/>
          <p:cNvSpPr>
            <a:spLocks noTextEdit="1"/>
          </p:cNvSpPr>
          <p:nvPr/>
        </p:nvSpPr>
        <p:spPr>
          <a:xfrm>
            <a:off x="5562600" y="2133600"/>
            <a:ext cx="3200400" cy="1476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normAutofit/>
          </a:bodyPr>
          <a:p>
            <a:pPr algn="l" eaLnBrk="0" hangingPunct="0"/>
            <a:r>
              <a:rPr lang="en-US" sz="200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 dạy con </a:t>
            </a:r>
            <a:endParaRPr lang="en-US" sz="200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eaLnBrk="0" hangingPunct="0"/>
            <a:r>
              <a:rPr lang="en-US" sz="200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phải giữ gìn đôi tay, </a:t>
            </a:r>
            <a:endParaRPr lang="en-US" sz="200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eaLnBrk="0" hangingPunct="0"/>
            <a:r>
              <a:rPr lang="en-US" sz="200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sách áo sạch sẽ, </a:t>
            </a:r>
            <a:endParaRPr lang="en-US" sz="200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eaLnBrk="0" hangingPunct="0"/>
            <a:r>
              <a:rPr lang="en-US" sz="200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không cãi nhau,</a:t>
            </a:r>
            <a:endParaRPr lang="en-US" sz="200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l" eaLnBrk="0" hangingPunct="0"/>
            <a:r>
              <a:rPr lang="en-US" sz="2000">
                <a:solidFill>
                  <a:srgbClr val="CC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chỉ nói điều hay, điều ngoan</a:t>
            </a:r>
            <a:endParaRPr lang="en-US" sz="2000">
              <a:solidFill>
                <a:srgbClr val="CC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5616" name="Picture 16" descr="mẹ và các con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2743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7" name="Picture 17" descr="ban tay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4330700"/>
            <a:ext cx="3048000" cy="25273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8" name="Picture 18" descr="coupon-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38400" y="2819400"/>
            <a:ext cx="3124200" cy="1828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5619" name="Picture 19" descr="1341557100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4038600"/>
            <a:ext cx="3048000" cy="28194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5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30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561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0" dur="2000"/>
                                        <p:tgtEl>
                                          <p:spTgt spid="256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5" dur="2000"/>
                                        <p:tgtEl>
                                          <p:spTgt spid="256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50" dur="2000"/>
                                        <p:tgtEl>
                                          <p:spTgt spid="2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6387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35844" name="Picture 4" descr="Hoa la 2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389" name="WordArt 5"/>
          <p:cNvSpPr>
            <a:spLocks noTextEdit="1"/>
          </p:cNvSpPr>
          <p:nvPr/>
        </p:nvSpPr>
        <p:spPr>
          <a:xfrm>
            <a:off x="1295400" y="228600"/>
            <a:ext cx="5800725" cy="1576388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CC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DẠY TRẺ ĐỌC THƠ</a:t>
            </a:r>
            <a:endParaRPr lang="en-US" sz="3600" b="1">
              <a:solidFill>
                <a:srgbClr val="CC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5846" name="Picture 6" descr="1184909yqv9h2rz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10400" y="42672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7" name="Picture 7" descr="1184909yqv9h2rz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2672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5848" name="Picture 8" descr="1184909yqv9h2rzpa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42672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5" presetClass="entr" presetSubtype="0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3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4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5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638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584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38917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r>
              <a:rPr sz="2000" dirty="0">
                <a:latin typeface="Arial" panose="020B0604020202020204" pitchFamily="34" charset="0"/>
              </a:rPr>
              <a:t> </a:t>
            </a:r>
            <a:endParaRPr sz="2800" dirty="0">
              <a:latin typeface="Arial" panose="020B0604020202020204" pitchFamily="34" charset="0"/>
            </a:endParaRPr>
          </a:p>
        </p:txBody>
      </p:sp>
      <p:pic>
        <p:nvPicPr>
          <p:cNvPr id="17413" name="Picture 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286000" cy="2895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4" name="Picture 7" descr="anim1690[1][1]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6248400"/>
            <a:ext cx="7543800" cy="609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8" descr="724608s7aonrbep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1066800" cy="37719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6" name="Picture 10" descr="WhitecornerFlower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39000" y="0"/>
            <a:ext cx="1905000" cy="1905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7" name="Picture 11" descr="724608s7aonrbep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9600" y="3124200"/>
            <a:ext cx="914400" cy="3886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18" name="AutoShape 12"/>
          <p:cNvSpPr/>
          <p:nvPr/>
        </p:nvSpPr>
        <p:spPr>
          <a:xfrm>
            <a:off x="3276600" y="838200"/>
            <a:ext cx="3429000" cy="7620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7419" name="Picture 15" descr="glitterimagescartoons38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14400" y="5029200"/>
            <a:ext cx="16764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20" name="Picture 16" descr="glitterimagescartoons389">
            <a:hlinkClick r:id="rId5"/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6705600" y="4953000"/>
            <a:ext cx="160020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7421" name="WordArt 17"/>
          <p:cNvSpPr>
            <a:spLocks noTextEdit="1"/>
          </p:cNvSpPr>
          <p:nvPr/>
        </p:nvSpPr>
        <p:spPr>
          <a:xfrm>
            <a:off x="1676400" y="0"/>
            <a:ext cx="5867400" cy="1752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19292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GIÁO DỤC TRẺ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8933" name="Oval 21">
            <a:hlinkClick r:id="rId7" action="ppaction://hlinksldjump"/>
          </p:cNvPr>
          <p:cNvSpPr/>
          <p:nvPr/>
        </p:nvSpPr>
        <p:spPr>
          <a:xfrm>
            <a:off x="457200" y="1676400"/>
            <a:ext cx="8153400" cy="3657600"/>
          </a:xfrm>
          <a:prstGeom prst="ellipse">
            <a:avLst/>
          </a:prstGeom>
          <a:gradFill rotWithShape="1">
            <a:gsLst>
              <a:gs pos="0">
                <a:srgbClr val="0099FF"/>
              </a:gs>
              <a:gs pos="100000">
                <a:schemeClr val="bg1"/>
              </a:gs>
            </a:gsLst>
            <a:lin ang="5400000" scaled="1"/>
            <a:tileRect/>
          </a:gra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endParaRPr sz="1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endParaRPr sz="1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endParaRPr sz="1800" dirty="0">
              <a:solidFill>
                <a:srgbClr val="CC0000"/>
              </a:solidFill>
              <a:latin typeface="Arial" panose="020B0604020202020204" pitchFamily="34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 b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 thơ n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 các con nhớ phải giữ gìn đôi tay không sách áo cũng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Sẽ bị bẩn ngay .khi chơi song các con nhớ phải rửa tay băng x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phòng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 rửa các con nhơ phải rửa dưới vòi nước vặn  vòi nước nhỏ chỉ đủ để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Rửa .khi chơi các con nhớ phải nhường đồ chơi cho các em bé .khi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Chơi các con nhường đồ chơi cho bạn nhé.Hôm nay các con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muốn tặng các cô bông hoa tươi đẹp không ,hôm nay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có 1 bức tranh vẽ về những bông hoa tươi đẹp đấy /nhưng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Cô chưa kịp tô m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,chúng mình  có muốn giúp cô tô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 những bông hoa thật đẹp để tặng cho các cô 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1900" dirty="0">
                <a:solidFill>
                  <a:srgbClr val="CC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nhé /</a:t>
            </a:r>
            <a:endParaRPr sz="1900" dirty="0"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7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8917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8917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8917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74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74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2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389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389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2000" fill="hold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2000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2000" fill="hold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2000" fill="hold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2000" fill="hold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00" fill="hold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2000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2000" fill="hold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2000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2000" fill="hold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3" dur="2000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2000" fill="hold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2000" fill="hold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2000" fill="hold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 fill="hold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000" fill="hold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2000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2000" fill="hold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2000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2000" fill="hold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7" dur="2000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98" restart="whenNotActive" fill="hold" evtFilter="cancelBubble" nodeType="interactiveSeq">
                <p:stCondLst>
                  <p:cond evt="onClick" delay="0">
                    <p:tgtEl>
                      <p:spTgt spid="389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9" fill="hold">
                      <p:stCondLst>
                        <p:cond delay="0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3" end="7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6" fill="hold">
                      <p:stCondLst>
                        <p:cond delay="indefinite"/>
                      </p:stCondLst>
                      <p:childTnLst>
                        <p:par>
                          <p:cTn id="107" fill="hold">
                            <p:stCondLst>
                              <p:cond delay="0"/>
                            </p:stCondLst>
                            <p:childTnLst>
                              <p:par>
                                <p:cTn id="108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9" dur="1000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1" dur="1000"/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72" end="14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8" dur="1000"/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142" end="2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5" dur="1000"/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213" end="27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0" dur="1000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1000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2" dur="1000"/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279" end="33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7" dur="1000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1000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9" dur="1000"/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336" end="39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1" fill="hold">
                      <p:stCondLst>
                        <p:cond delay="indefinite"/>
                      </p:stCondLst>
                      <p:childTnLst>
                        <p:par>
                          <p:cTn id="142" fill="hold">
                            <p:stCondLst>
                              <p:cond delay="0"/>
                            </p:stCondLst>
                            <p:childTnLst>
                              <p:par>
                                <p:cTn id="143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4" dur="1000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5" dur="1000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390" end="4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1" dur="1000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2" dur="1000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3" dur="1000"/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450" end="50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8" dur="1000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0" dur="1000"/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502" end="55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5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0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7" dur="1000"/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933">
                                            <p:txEl>
                                              <p:charRg st="550" end="56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8933"/>
                  </p:tgtEl>
                </p:cond>
              </p:nextCondLst>
            </p:seq>
          </p:childTnLst>
        </p:cTn>
      </p:par>
    </p:tnLst>
    <p:bldLst>
      <p:bldP spid="38933" grpId="0" animBg="1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29700" name="Picture 4" descr="Picture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5" name="WordArt 5"/>
          <p:cNvSpPr>
            <a:spLocks noTextEdit="1"/>
          </p:cNvSpPr>
          <p:nvPr/>
        </p:nvSpPr>
        <p:spPr>
          <a:xfrm>
            <a:off x="1676400" y="2286000"/>
            <a:ext cx="7010400" cy="20574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0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TÔ BÔNG HOA TẶNG CÔ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29704" name="MeVaCo-QuynhNhu_85v4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70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5" dur="3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3000"/>
                            </p:stCondLst>
                            <p:childTnLst>
                              <p:par>
                                <p:cTn id="27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213391" fill="hold"/>
                                        <p:tgtEl>
                                          <p:spTgt spid="2970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9704"/>
                </p:tgtEl>
              </p:cMediaNode>
            </p:audio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945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32772" name="Picture 4" descr="AY18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1" name="WordArt 5"/>
          <p:cNvSpPr>
            <a:spLocks noTextEdit="1"/>
          </p:cNvSpPr>
          <p:nvPr/>
        </p:nvSpPr>
        <p:spPr>
          <a:xfrm>
            <a:off x="1371600" y="1066800"/>
            <a:ext cx="6477000" cy="1177925"/>
          </a:xfrm>
          <a:prstGeom prst="rect">
            <a:avLst/>
          </a:prstGeom>
        </p:spPr>
        <p:txBody>
          <a:bodyPr wrap="none" fromWordArt="1">
            <a:prstTxWarp prst="textSlantUp">
              <a:avLst>
                <a:gd name="adj" fmla="val 32056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CC99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effectLst>
                  <a:outerShdw dist="53882" dir="2699999" algn="ctr" rotWithShape="0">
                    <a:srgbClr val="9999FF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Tạm biệt hẹn gặp lại</a:t>
            </a:r>
            <a:endParaRPr lang="en-US" sz="3600" b="1">
              <a:ln w="9525" cap="flat" cmpd="sng">
                <a:solidFill>
                  <a:srgbClr val="CC99FF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effectLst>
                <a:outerShdw dist="53882" dir="2699999" algn="ctr" rotWithShape="0">
                  <a:srgbClr val="9999FF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9462" name="WordArt 6"/>
          <p:cNvSpPr>
            <a:spLocks noTextEdit="1"/>
          </p:cNvSpPr>
          <p:nvPr/>
        </p:nvSpPr>
        <p:spPr>
          <a:xfrm>
            <a:off x="1524000" y="4038600"/>
            <a:ext cx="6781800" cy="1825625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FF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Chúc các con chăm ngoan học giỏi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FFFF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27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27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0" fill="hold"/>
                                        <p:tgtEl>
                                          <p:spTgt spid="194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pic>
        <p:nvPicPr>
          <p:cNvPr id="4102" name="Picture 6" descr="Picture1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076" name="WordArt 8"/>
          <p:cNvSpPr>
            <a:spLocks noTextEdit="1"/>
          </p:cNvSpPr>
          <p:nvPr/>
        </p:nvSpPr>
        <p:spPr>
          <a:xfrm>
            <a:off x="1828800" y="838200"/>
            <a:ext cx="5257800" cy="12192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10856454"/>
              </a:avLst>
            </a:prstTxWarp>
            <a:normAutofit/>
          </a:bodyPr>
          <a:p>
            <a:pPr algn="ctr" eaLnBrk="0" hangingPunct="0"/>
            <a:r>
              <a:rPr lang="en-US" sz="44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CHỦ ĐỀ CÔ GIÁO CỦA EM </a:t>
            </a:r>
            <a:endParaRPr lang="en-US" sz="44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7" name="WordArt 9"/>
          <p:cNvSpPr>
            <a:spLocks noTextEdit="1"/>
          </p:cNvSpPr>
          <p:nvPr/>
        </p:nvSpPr>
        <p:spPr>
          <a:xfrm>
            <a:off x="1828800" y="1524000"/>
            <a:ext cx="5105400" cy="1071563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NGÀY 20/11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8" name="WordArt 10"/>
          <p:cNvSpPr>
            <a:spLocks noTextEdit="1"/>
          </p:cNvSpPr>
          <p:nvPr/>
        </p:nvSpPr>
        <p:spPr>
          <a:xfrm>
            <a:off x="2886075" y="2895600"/>
            <a:ext cx="4276725" cy="1447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chemeClr val="tx2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Thơ : Cô dạy </a:t>
            </a:r>
            <a:endParaRPr lang="en-US" sz="3600" b="1">
              <a:solidFill>
                <a:schemeClr val="tx2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3079" name="WordArt 11"/>
          <p:cNvSpPr>
            <a:spLocks noTextEdit="1"/>
          </p:cNvSpPr>
          <p:nvPr/>
        </p:nvSpPr>
        <p:spPr>
          <a:xfrm>
            <a:off x="3124200" y="3886200"/>
            <a:ext cx="4572000" cy="16764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  <a:normAutofit/>
          </a:bodyPr>
          <a:p>
            <a:pPr algn="ctr" eaLnBrk="0" hangingPunct="0"/>
            <a:endParaRPr lang="en-US" sz="3600" b="1">
              <a:ln w="12700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000099"/>
              </a:solidFill>
              <a:effectLst>
                <a:outerShdw dist="45791" dir="2021404" algn="ctr" rotWithShape="0">
                  <a:srgbClr val="80808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4108" name="co va mea.mp3">
            <a:hlinkClick r:id="" action="ppaction://media"/>
          </p:cNvPr>
          <p:cNvPicPr>
            <a:picLocks noRot="1"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link="rId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419600" y="3276600"/>
            <a:ext cx="304800" cy="304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39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0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41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42" dur="500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000"/>
                            </p:stCondLst>
                            <p:childTnLst>
                              <p:par>
                                <p:cTn id="44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0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1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2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3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10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8" dur="111744" fill="hold"/>
                                        <p:tgtEl>
                                          <p:spTgt spid="410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08"/>
                  </p:tgtEl>
                </p:cond>
              </p:nextCondLst>
            </p:seq>
            <p:audio>
              <p:cMediaNode>
                <p:cTn id="7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8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409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pic>
        <p:nvPicPr>
          <p:cNvPr id="4100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7415" name="Picture 7" descr="78860280327_honngu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3400" y="3200400"/>
            <a:ext cx="5410200" cy="304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102" name="WordArt 8"/>
          <p:cNvSpPr>
            <a:spLocks noTextEdit="1"/>
          </p:cNvSpPr>
          <p:nvPr/>
        </p:nvSpPr>
        <p:spPr>
          <a:xfrm>
            <a:off x="1066800" y="609600"/>
            <a:ext cx="4648200" cy="981075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9806705"/>
              </a:avLst>
            </a:prstTxWarp>
            <a:normAutofit/>
          </a:bodyPr>
          <a:p>
            <a:pPr algn="ctr" eaLnBrk="0" hangingPunct="0"/>
            <a:r>
              <a:rPr lang="en-US" sz="3600">
                <a:ln w="9525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Bài thơ Cô dạy</a:t>
            </a:r>
            <a:endParaRPr lang="en-US" sz="3600"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174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4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5122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34820" name="Rectangle 4"/>
          <p:cNvSpPr/>
          <p:nvPr/>
        </p:nvSpPr>
        <p:spPr>
          <a:xfrm>
            <a:off x="0" y="-304800"/>
            <a:ext cx="9144000" cy="68580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r>
              <a:rPr sz="2000" dirty="0">
                <a:latin typeface="Arial" panose="020B0604020202020204" pitchFamily="34" charset="0"/>
              </a:rPr>
              <a:t>                                   </a:t>
            </a:r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Tác giả ;phạm Hổ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r>
              <a:rPr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mẹ ơi cô dạy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Phải giữ gìn đôi tay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 tay m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dây bẩn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Sách áo cũng bẩn ngay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Mẹ mẹ ơi cô dạy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Cãi nhau l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không vui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Cái miệng nó xinh thế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Chỉ nói điều hay thôi</a:t>
            </a:r>
            <a:endParaRPr sz="28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5124" name="Picture 5" descr="glitterimagescartoons389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4648200"/>
            <a:ext cx="1676400" cy="1428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5125" name="Picture 6" descr="glitterimagescartoons389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7010400" y="4724400"/>
            <a:ext cx="1600200" cy="142875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26" name="WordArt 7"/>
          <p:cNvSpPr>
            <a:spLocks noTextEdit="1"/>
          </p:cNvSpPr>
          <p:nvPr/>
        </p:nvSpPr>
        <p:spPr>
          <a:xfrm>
            <a:off x="1371600" y="-228600"/>
            <a:ext cx="5715000" cy="18288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  <a:normAutofit/>
          </a:bodyPr>
          <a:p>
            <a:pPr algn="ctr" eaLnBrk="0" hangingPunct="0"/>
            <a:r>
              <a:rPr lang="en-US" sz="3600" b="1">
                <a:solidFill>
                  <a:srgbClr val="CC0000"/>
                </a:solidFill>
                <a:effectLst>
                  <a:outerShdw dist="53882" dir="2699999" algn="ctr" rotWithShape="0">
                    <a:srgbClr val="C0C0C0">
                      <a:alpha val="79999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</a:rPr>
              <a:t>CÔ ĐỌC LẦN 1</a:t>
            </a:r>
            <a:endParaRPr lang="en-US" sz="3600" b="1">
              <a:solidFill>
                <a:srgbClr val="CC0000"/>
              </a:solidFill>
              <a:effectLst>
                <a:outerShdw dist="53882" dir="2699999" algn="ctr" rotWithShape="0">
                  <a:srgbClr val="C0C0C0">
                    <a:alpha val="79999"/>
                  </a:srgbClr>
                </a:outerShdw>
              </a:effectLst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34824" name="Picture 8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4200" y="16002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4825" name="Picture 9" descr="1184909yqv9h2rzpa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1295400"/>
            <a:ext cx="1981200" cy="2590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6" descr="happyface_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286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happyface_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3810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5131" name="WordArt 12"/>
          <p:cNvSpPr>
            <a:spLocks noTextEdit="1"/>
          </p:cNvSpPr>
          <p:nvPr/>
        </p:nvSpPr>
        <p:spPr>
          <a:xfrm>
            <a:off x="2514600" y="1295400"/>
            <a:ext cx="3352800" cy="1295400"/>
          </a:xfrm>
          <a:prstGeom prst="rect">
            <a:avLst/>
          </a:prstGeom>
        </p:spPr>
        <p:txBody>
          <a:bodyPr wrap="none" fromWordArt="1">
            <a:prstTxWarp prst="textArchUp">
              <a:avLst>
                <a:gd name="adj" fmla="val 9806723"/>
              </a:avLst>
            </a:prstTxWarp>
            <a:normAutofit/>
          </a:bodyPr>
          <a:p>
            <a:pPr algn="ctr" eaLnBrk="0" hangingPunct="0"/>
            <a:r>
              <a:rPr lang="en-US" sz="3200">
                <a:ln w="9525" cap="flat" cmpd="sng">
                  <a:solidFill>
                    <a:schemeClr val="tx2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FF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Cô dạy</a:t>
            </a:r>
            <a:endParaRPr lang="en-US" sz="3200">
              <a:ln w="9525" cap="flat" cmpd="sng">
                <a:solidFill>
                  <a:schemeClr val="tx2"/>
                </a:solidFill>
                <a:prstDash val="solid"/>
                <a:headEnd type="none" w="med" len="med"/>
                <a:tailEnd type="none" w="med" len="med"/>
              </a:ln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mph" presetSubtype="0" repeatCount="indefinite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48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482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770" decel="100000"/>
                                        <p:tgtEl>
                                          <p:spTgt spid="3482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30" dur="770" fill="hold"/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48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6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4820">
                                            <p:txEl>
                                              <p:charRg st="60" end="7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4820">
                                            <p:txEl>
                                              <p:charRg st="6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4820">
                                            <p:txEl>
                                              <p:charRg st="60" end="7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4820">
                                            <p:txEl>
                                              <p:charRg st="7" end="5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4820">
                                            <p:txEl>
                                              <p:charRg st="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4820">
                                            <p:txEl>
                                              <p:charRg st="7" end="5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34820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34820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4820">
                                            <p:txEl>
                                              <p:charRg st="77" end="9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9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4820">
                                            <p:txEl>
                                              <p:charRg st="98" end="1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4820">
                                            <p:txEl>
                                              <p:charRg st="9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34820">
                                            <p:txEl>
                                              <p:charRg st="98" end="1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11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34820">
                                            <p:txEl>
                                              <p:charRg st="117" end="13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34820">
                                            <p:txEl>
                                              <p:charRg st="11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34820">
                                            <p:txEl>
                                              <p:charRg st="117" end="13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140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1000"/>
                                        <p:tgtEl>
                                          <p:spTgt spid="34820">
                                            <p:txEl>
                                              <p:charRg st="140" end="15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34820">
                                            <p:txEl>
                                              <p:charRg st="140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34820">
                                            <p:txEl>
                                              <p:charRg st="140" end="15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156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34820">
                                            <p:txEl>
                                              <p:charRg st="156" end="17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4820">
                                            <p:txEl>
                                              <p:charRg st="156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34820">
                                            <p:txEl>
                                              <p:charRg st="156" end="17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178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34820">
                                            <p:txEl>
                                              <p:charRg st="178" end="20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34820">
                                            <p:txEl>
                                              <p:charRg st="178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34820">
                                            <p:txEl>
                                              <p:charRg st="178" end="20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20">
                                            <p:txEl>
                                              <p:charRg st="20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34820">
                                            <p:txEl>
                                              <p:charRg st="200" end="22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34820">
                                            <p:txEl>
                                              <p:charRg st="20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34820">
                                            <p:txEl>
                                              <p:charRg st="200" end="22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7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07" dur="2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6146" name="Rectangle 3"/>
          <p:cNvSpPr>
            <a:spLocks noGrp="1"/>
          </p:cNvSpPr>
          <p:nvPr>
            <p:ph idx="1"/>
          </p:nvPr>
        </p:nvSpPr>
        <p:spPr>
          <a:xfrm>
            <a:off x="228600" y="838200"/>
            <a:ext cx="4343400" cy="4525963"/>
          </a:xfrm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18436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99"/>
          </a:solidFill>
          <a:ln w="9525" cap="flat" cmpd="sng">
            <a:solidFill>
              <a:srgbClr val="FFFF99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FF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mẹ ơi cô dạy</a:t>
            </a:r>
            <a:endParaRPr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 giữ gìn đôi tay</a:t>
            </a:r>
            <a:endParaRPr dirty="0">
              <a:solidFill>
                <a:srgbClr val="FF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FF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dirty="0">
              <a:solidFill>
                <a:srgbClr val="FF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8437" name="Picture 5" descr="mẹ và các con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53000" y="304800"/>
            <a:ext cx="3810000" cy="3048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38" name="Picture 6" descr="幸福家庭生活主题图片-3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4514850" cy="3438525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8440" name="Picture 8" descr="ban tays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14800" y="3733800"/>
            <a:ext cx="4343400" cy="2667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18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7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3000"/>
                                        <p:tgtEl>
                                          <p:spTgt spid="18436">
                                            <p:txEl>
                                              <p:charRg st="7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23" end="4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2000"/>
                                        <p:tgtEl>
                                          <p:spTgt spid="18436">
                                            <p:txEl>
                                              <p:charRg st="23" end="4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>
                                            <p:txEl>
                                              <p:charRg st="44" end="4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2000"/>
                                        <p:tgtEl>
                                          <p:spTgt spid="18436">
                                            <p:txEl>
                                              <p:charRg st="44" end="4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44" dur="2000"/>
                                        <p:tgtEl>
                                          <p:spTgt spid="184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7170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7171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19460" name="Rectangle 4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FAA4"/>
          </a:solidFill>
          <a:ln w="9525">
            <a:noFill/>
          </a:ln>
        </p:spPr>
        <p:txBody>
          <a:bodyPr/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tay m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dây bẩn 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 áo cũng bẩn ngay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9461" name="Picture 5" descr="Sách bút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76800" y="3505200"/>
            <a:ext cx="4267200" cy="2667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2" name="Picture 6" descr="ruatay2_1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0600" y="228600"/>
            <a:ext cx="4343400" cy="3124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9463" name="Picture 7" descr="coupon-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048000"/>
            <a:ext cx="4572000" cy="3429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charRg st="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9460">
                                            <p:txEl>
                                              <p:charRg st="2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9460">
                                            <p:txEl>
                                              <p:charRg st="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9460">
                                            <p:txEl>
                                              <p:charRg st="2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0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9460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9460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9460">
                                            <p:txEl>
                                              <p:charRg st="23" end="4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4" dur="2000"/>
                                        <p:tgtEl>
                                          <p:spTgt spid="194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194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8195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20485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FAA4"/>
          </a:solidFill>
          <a:ln w="9525">
            <a:noFill/>
          </a:ln>
        </p:spPr>
        <p:txBody>
          <a:bodyPr/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Arial" panose="020B0604020202020204" pitchFamily="34" charset="0"/>
              </a:rPr>
              <a:t> 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Mẹ mẹ ơi cô dạy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Cãi nhau l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không vui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0488" name="Picture 8" descr="134155710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2438400"/>
            <a:ext cx="4191000" cy="3810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89" name="Picture 9" descr="2131541666-1-9502b282d3f9f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9200" y="2895600"/>
            <a:ext cx="38862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0490" name="Picture 10" descr="194_50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00" y="304800"/>
            <a:ext cx="3048000" cy="2286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2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20485">
                                            <p:txEl>
                                              <p:charRg st="2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5">
                                            <p:txEl>
                                              <p:charRg st="19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0485">
                                            <p:txEl>
                                              <p:charRg st="19" end="4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485">
                                            <p:txEl>
                                              <p:charRg st="19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5">
                                            <p:txEl>
                                              <p:charRg st="19" end="4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9" dur="2000"/>
                                        <p:tgtEl>
                                          <p:spTgt spid="20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9219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21509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D3FAA4"/>
          </a:solidFill>
          <a:ln w="9525">
            <a:noFill/>
          </a:ln>
        </p:spPr>
        <p:txBody>
          <a:bodyPr/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Cái miệng nó xinh thế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r>
              <a:rPr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Chỉ nói điều hay thôi</a:t>
            </a:r>
            <a:endParaRPr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 algn="l">
              <a:spcBef>
                <a:spcPct val="20000"/>
              </a:spcBef>
            </a:pPr>
            <a:endParaRPr dirty="0">
              <a:solidFill>
                <a:srgbClr val="0000FF"/>
              </a:solidFill>
              <a:latin typeface="Arial" panose="020B0604020202020204" pitchFamily="34" charset="0"/>
            </a:endParaRPr>
          </a:p>
        </p:txBody>
      </p:sp>
      <p:pic>
        <p:nvPicPr>
          <p:cNvPr id="21511" name="Picture 7" descr="210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28600" y="304800"/>
            <a:ext cx="4419600" cy="28575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2" name="Picture 8" descr="tatnoingo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6200" y="4495800"/>
            <a:ext cx="3352800" cy="207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1513" name="Picture 9" descr="hii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57800" y="228600"/>
            <a:ext cx="3886200" cy="34290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8206" name="Picture 6" descr="happyface_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5800" y="54864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2" name="Picture 6" descr="happyface_w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67600" y="5334000"/>
            <a:ext cx="1219200" cy="10668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6" end="2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0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9">
                                            <p:txEl>
                                              <p:charRg st="29" end="5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15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8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ctr" anchorCtr="0"/>
          <a:p>
            <a:pPr eaLnBrk="1" hangingPunct="1"/>
            <a:endParaRPr dirty="0"/>
          </a:p>
        </p:txBody>
      </p:sp>
      <p:sp>
        <p:nvSpPr>
          <p:cNvPr id="10243" name="Rectangle 3"/>
          <p:cNvSpPr>
            <a:spLocks noGrp="1"/>
          </p:cNvSpPr>
          <p:nvPr>
            <p:ph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/>
            <a:endParaRPr dirty="0"/>
          </a:p>
        </p:txBody>
      </p:sp>
      <p:sp>
        <p:nvSpPr>
          <p:cNvPr id="40965" name="Rectangle 5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99FFCC"/>
          </a:solidFill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endParaRPr sz="2000" dirty="0">
              <a:latin typeface="Arial" panose="020B0604020202020204" pitchFamily="34" charset="0"/>
            </a:endParaRPr>
          </a:p>
          <a:p>
            <a:r>
              <a:rPr sz="2000" dirty="0">
                <a:latin typeface="Arial" panose="020B0604020202020204" pitchFamily="34" charset="0"/>
              </a:rPr>
              <a:t> </a:t>
            </a:r>
            <a:endParaRPr sz="2800" dirty="0">
              <a:latin typeface="Arial" panose="020B0604020202020204" pitchFamily="34" charset="0"/>
            </a:endParaRPr>
          </a:p>
        </p:txBody>
      </p:sp>
      <p:pic>
        <p:nvPicPr>
          <p:cNvPr id="10245" name="Picture 4" descr="POINSET2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2971800" cy="35814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6" name="Picture 7" descr="WhitecornerFlower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00800" y="0"/>
            <a:ext cx="2743200" cy="2743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47" name="AutoShape 8"/>
          <p:cNvSpPr/>
          <p:nvPr/>
        </p:nvSpPr>
        <p:spPr>
          <a:xfrm rot="-193955">
            <a:off x="1838325" y="6170613"/>
            <a:ext cx="5640388" cy="685800"/>
          </a:xfrm>
          <a:prstGeom prst="star32">
            <a:avLst>
              <a:gd name="adj" fmla="val 5694"/>
            </a:avLst>
          </a:prstGeom>
          <a:solidFill>
            <a:schemeClr val="accent1"/>
          </a:solidFill>
          <a:ln w="9525" cap="flat" cmpd="sng">
            <a:solidFill>
              <a:srgbClr val="FFFF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dirty="0">
              <a:latin typeface="Arial" panose="020B0604020202020204" pitchFamily="34" charset="0"/>
            </a:endParaRPr>
          </a:p>
        </p:txBody>
      </p:sp>
      <p:pic>
        <p:nvPicPr>
          <p:cNvPr id="10248" name="Picture 9" descr="729747d8za2kbusq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5200" y="4876800"/>
            <a:ext cx="3124200" cy="19812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49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5957888"/>
            <a:ext cx="2209800" cy="1798637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0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76200"/>
            <a:ext cx="3581400" cy="12652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1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066800"/>
            <a:ext cx="21336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2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43800" y="1981200"/>
            <a:ext cx="16002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3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514600"/>
            <a:ext cx="1676400" cy="1341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4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5000" y="685800"/>
            <a:ext cx="2286000" cy="80803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55" name="WordArt 16"/>
          <p:cNvSpPr>
            <a:spLocks noTextEdit="1"/>
          </p:cNvSpPr>
          <p:nvPr/>
        </p:nvSpPr>
        <p:spPr>
          <a:xfrm>
            <a:off x="1524000" y="0"/>
            <a:ext cx="6629400" cy="13716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  <a:normAutofit/>
          </a:bodyPr>
          <a:p>
            <a:pPr algn="ctr" eaLnBrk="0" hangingPunct="0"/>
            <a:r>
              <a:rPr lang="en-US" sz="3600" b="1">
                <a:ln w="9525" cap="flat" cmpd="sng">
                  <a:solidFill>
                    <a:srgbClr val="000000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CC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GIẢNG NỘI DUNG</a:t>
            </a:r>
            <a:endParaRPr lang="en-US" sz="3600" b="1">
              <a:ln w="9525" cap="flat" cmpd="sng">
                <a:solidFill>
                  <a:srgbClr val="000000"/>
                </a:solidFill>
                <a:prstDash val="solid"/>
                <a:headEnd type="none" w="med" len="med"/>
                <a:tailEnd type="none" w="med" len="med"/>
              </a:ln>
              <a:solidFill>
                <a:srgbClr val="CC000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pic>
        <p:nvPicPr>
          <p:cNvPr id="10256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0800" y="0"/>
            <a:ext cx="1676400" cy="9604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7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38600" y="2590800"/>
            <a:ext cx="1676400" cy="13954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8" name="Picture 13" descr="Bluebird05-animated-chick_in_flig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flipH="1">
            <a:off x="7696200" y="5810250"/>
            <a:ext cx="1047750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59" name="Picture 13" descr="Bluebird05-animated-chick_in_flig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862" flipH="1">
            <a:off x="7924800" y="2438400"/>
            <a:ext cx="1047750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0" name="Picture 13" descr="Bluebird05-animated-chick_in_flight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73862" flipH="1">
            <a:off x="7848600" y="3657600"/>
            <a:ext cx="1047750" cy="10477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1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48000" y="4800600"/>
            <a:ext cx="21336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2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1066800"/>
            <a:ext cx="2133600" cy="8080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3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62600" y="1143000"/>
            <a:ext cx="4724400" cy="178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4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200" y="1143000"/>
            <a:ext cx="4724400" cy="1789113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40996" name="Oval 36"/>
          <p:cNvSpPr/>
          <p:nvPr/>
        </p:nvSpPr>
        <p:spPr>
          <a:xfrm rot="-5400000">
            <a:off x="2857500" y="-342900"/>
            <a:ext cx="2819400" cy="7620000"/>
          </a:xfrm>
          <a:prstGeom prst="ellipse">
            <a:avLst/>
          </a:prstGeom>
          <a:gradFill rotWithShape="1">
            <a:gsLst>
              <a:gs pos="0">
                <a:srgbClr val="FFFF00"/>
              </a:gs>
              <a:gs pos="100000">
                <a:srgbClr val="434300"/>
              </a:gs>
            </a:gsLst>
            <a:path path="shape">
              <a:fillToRect l="50000" t="50000" r="50000" b="50000"/>
            </a:path>
            <a:tileRect/>
          </a:gradFill>
          <a:ln w="38100" cap="flat" cmpd="sng">
            <a:solidFill>
              <a:schemeClr val="bg1"/>
            </a:solidFill>
            <a:prstDash val="solid"/>
            <a:headEnd type="none" w="med" len="med"/>
            <a:tailEnd type="none" w="med" len="med"/>
          </a:ln>
        </p:spPr>
        <p:txBody>
          <a:bodyPr vert="eaVert" wrap="none" anchor="ctr" anchorCtr="0"/>
          <a:p>
            <a:endParaRPr sz="2800" dirty="0">
              <a:latin typeface="Arial" panose="020B0604020202020204" pitchFamily="34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Trong b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 thơ cô dạy các con phải giữ gìn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Đôi tay luôn sạch sẽ không sách áo cũng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sẽ bị bẩn .các con  không được cãi nhau                                                    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chỉ nói nhũng điều hay v</a:t>
            </a:r>
            <a:r>
              <a:rPr sz="28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à</a:t>
            </a:r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endParaRPr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điều ngoan thôi.     </a:t>
            </a:r>
            <a:r>
              <a:rPr sz="2800" dirty="0">
                <a:latin typeface="Arial" panose="020B0604020202020204" pitchFamily="34" charset="0"/>
              </a:rPr>
              <a:t>                        .</a:t>
            </a:r>
            <a:endParaRPr sz="2800" dirty="0">
              <a:latin typeface="Arial" panose="020B0604020202020204" pitchFamily="34" charset="0"/>
            </a:endParaRPr>
          </a:p>
        </p:txBody>
      </p:sp>
      <p:pic>
        <p:nvPicPr>
          <p:cNvPr id="10266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81400" y="609600"/>
            <a:ext cx="4724400" cy="1789113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7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10400" y="4724400"/>
            <a:ext cx="2133600" cy="175260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8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3886200"/>
            <a:ext cx="2209800" cy="1798638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10269" name="Picture 43" descr="Hoa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4000" y="4800600"/>
            <a:ext cx="2133600" cy="17526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0965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0965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0965">
                                            <p:txEl>
                                              <p:charRg st="8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2000"/>
                            </p:stCondLst>
                            <p:childTnLst>
                              <p:par>
                                <p:cTn id="11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.000000"/>
                                          </p:val>
                                        </p:tav>
                                        <p:tav tm="100000">
                                          <p:val>
                                            <p:fltVal val="1.000000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2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199925" s="0" l="0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1025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6" dur="3000"/>
                                        <p:tgtEl>
                                          <p:spTgt spid="409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9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99FFCC"/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cs typeface="Arial" panose="020B0604020202020204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Proposal</Template>
  <TotalTime>0</TotalTime>
  <Words>2037</Words>
  <Application>WPS Presentation</Application>
  <PresentationFormat>On-screen Show (4:3)</PresentationFormat>
  <Paragraphs>165</Paragraphs>
  <Slides>18</Slides>
  <Notes>0</Notes>
  <HiddenSlides>0</HiddenSlides>
  <MMClips>2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18</vt:i4>
      </vt:variant>
    </vt:vector>
  </HeadingPairs>
  <TitlesOfParts>
    <vt:vector size="26" baseType="lpstr">
      <vt:lpstr>Arial</vt:lpstr>
      <vt:lpstr>SimSun</vt:lpstr>
      <vt:lpstr>Wingdings</vt:lpstr>
      <vt:lpstr>Calibri</vt:lpstr>
      <vt:lpstr>Times New Roman</vt:lpstr>
      <vt:lpstr>Microsoft YaHei</vt:lpstr>
      <vt:lpstr>Arial Unicode MS</vt:lpstr>
      <vt:lpstr>Default Design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- VQD -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Vu Quang Duong</dc:creator>
  <cp:lastModifiedBy>Admin</cp:lastModifiedBy>
  <cp:revision>33</cp:revision>
  <dcterms:created xsi:type="dcterms:W3CDTF">2012-11-11T07:04:36Z</dcterms:created>
  <dcterms:modified xsi:type="dcterms:W3CDTF">2024-03-25T14:40:39Z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CCF0FB7CD3634F7A8B5F8CFBD8A28C89_13</vt:lpwstr>
  </property>
  <property fmtid="{D5CDD505-2E9C-101B-9397-08002B2CF9AE}" pid="3" name="KSOProductBuildVer">
    <vt:lpwstr>1033-12.2.0.13489</vt:lpwstr>
  </property>
</Properties>
</file>