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3"/>
    <p:sldId id="412" r:id="rId4"/>
    <p:sldId id="413" r:id="rId5"/>
    <p:sldId id="414" r:id="rId6"/>
    <p:sldId id="362" r:id="rId7"/>
    <p:sldId id="415" r:id="rId8"/>
    <p:sldId id="364" r:id="rId9"/>
    <p:sldId id="365" r:id="rId10"/>
    <p:sldId id="366" r:id="rId11"/>
    <p:sldId id="367" r:id="rId12"/>
    <p:sldId id="368" r:id="rId13"/>
    <p:sldId id="369" r:id="rId14"/>
    <p:sldId id="299" r:id="rId15"/>
    <p:sldId id="357" r:id="rId16"/>
    <p:sldId id="359" r:id="rId17"/>
    <p:sldId id="267" r:id="rId18"/>
    <p:sldId id="300" r:id="rId19"/>
    <p:sldId id="372" r:id="rId20"/>
    <p:sldId id="378" r:id="rId21"/>
    <p:sldId id="374" r:id="rId22"/>
    <p:sldId id="376" r:id="rId23"/>
    <p:sldId id="380" r:id="rId24"/>
    <p:sldId id="381" r:id="rId25"/>
    <p:sldId id="383" r:id="rId26"/>
    <p:sldId id="382" r:id="rId27"/>
    <p:sldId id="384" r:id="rId28"/>
    <p:sldId id="269" r:id="rId29"/>
    <p:sldId id="270" r:id="rId30"/>
    <p:sldId id="271" r:id="rId31"/>
    <p:sldId id="272" r:id="rId32"/>
    <p:sldId id="385" r:id="rId33"/>
    <p:sldId id="340" r:id="rId34"/>
    <p:sldId id="273" r:id="rId35"/>
    <p:sldId id="274" r:id="rId36"/>
    <p:sldId id="275" r:id="rId37"/>
    <p:sldId id="276" r:id="rId38"/>
    <p:sldId id="387" r:id="rId39"/>
    <p:sldId id="386" r:id="rId40"/>
    <p:sldId id="388" r:id="rId41"/>
    <p:sldId id="390" r:id="rId42"/>
    <p:sldId id="389" r:id="rId43"/>
    <p:sldId id="391" r:id="rId44"/>
    <p:sldId id="392" r:id="rId45"/>
    <p:sldId id="393" r:id="rId46"/>
    <p:sldId id="395" r:id="rId47"/>
    <p:sldId id="394" r:id="rId48"/>
    <p:sldId id="396" r:id="rId49"/>
    <p:sldId id="397" r:id="rId50"/>
    <p:sldId id="398" r:id="rId51"/>
    <p:sldId id="399" r:id="rId52"/>
    <p:sldId id="400" r:id="rId53"/>
    <p:sldId id="402" r:id="rId54"/>
    <p:sldId id="403" r:id="rId55"/>
    <p:sldId id="404" r:id="rId56"/>
    <p:sldId id="406" r:id="rId57"/>
    <p:sldId id="407" r:id="rId58"/>
    <p:sldId id="408" r:id="rId59"/>
    <p:sldId id="409" r:id="rId60"/>
    <p:sldId id="410" r:id="rId61"/>
    <p:sldId id="411" r:id="rId62"/>
    <p:sldId id="319" r:id="rId63"/>
    <p:sldId id="331" r:id="rId64"/>
    <p:sldId id="329" r:id="rId6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>
                <a:latin typeface="Arial" panose="020B0604020202020204" pitchFamily="34" charset="0"/>
              </a:rPr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jpeg"/><Relationship Id="rId2" Type="http://schemas.openxmlformats.org/officeDocument/2006/relationships/image" Target="../media/image30.jpeg"/><Relationship Id="rId1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png"/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74.png"/><Relationship Id="rId12" Type="http://schemas.openxmlformats.org/officeDocument/2006/relationships/image" Target="../media/image73.png"/><Relationship Id="rId11" Type="http://schemas.openxmlformats.org/officeDocument/2006/relationships/image" Target="../media/image72.png"/><Relationship Id="rId10" Type="http://schemas.openxmlformats.org/officeDocument/2006/relationships/image" Target="../media/image71.png"/><Relationship Id="rId1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9" descr="PINGKI00128289.jpg"/>
          <p:cNvPicPr>
            <a:picLocks noChangeAspect="1"/>
          </p:cNvPicPr>
          <p:nvPr/>
        </p:nvPicPr>
        <p:blipFill>
          <a:blip r:embed="rId1">
            <a:lum bright="20001" contrast="-20000"/>
          </a:blip>
          <a:stretch>
            <a:fillRect/>
          </a:stretch>
        </p:blipFill>
        <p:spPr>
          <a:xfrm>
            <a:off x="381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5"/>
          <p:cNvSpPr/>
          <p:nvPr/>
        </p:nvSpPr>
        <p:spPr>
          <a:xfrm>
            <a:off x="1704975" y="4157663"/>
            <a:ext cx="47244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Hương Giang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sz="28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6" descr="White marble"/>
          <p:cNvSpPr>
            <a:spLocks noTextEdit="1"/>
          </p:cNvSpPr>
          <p:nvPr/>
        </p:nvSpPr>
        <p:spPr>
          <a:xfrm>
            <a:off x="2057400" y="9144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en-US" sz="3600" b="1">
                <a:blipFill rotWithShape="0">
                  <a:blip r:embed="rId2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LĨNH VỰC PHÁT TRIỂN NHẬN THỨC</a:t>
            </a:r>
            <a:endParaRPr lang="en-US" sz="3600" b="1">
              <a:blipFill rotWithShape="0">
                <a:blip r:embed="rId2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Rectangle 7"/>
          <p:cNvSpPr/>
          <p:nvPr/>
        </p:nvSpPr>
        <p:spPr>
          <a:xfrm>
            <a:off x="1676400" y="1776413"/>
            <a:ext cx="6477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cá, con 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sz="4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sz="40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pic>
        <p:nvPicPr>
          <p:cNvPr id="22531" name="Picture 5" descr="200805051823533no5.jpg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849938"/>
          </a:xfrm>
          <a:ln/>
        </p:spPr>
      </p:pic>
      <p:sp>
        <p:nvSpPr>
          <p:cNvPr id="22532" name="Text Box 5"/>
          <p:cNvSpPr txBox="1"/>
          <p:nvPr/>
        </p:nvSpPr>
        <p:spPr>
          <a:xfrm>
            <a:off x="20638" y="6022975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0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40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n­ướng</a:t>
            </a:r>
            <a:endParaRPr sz="4000" b="1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</a:p>
        </p:txBody>
      </p:sp>
      <p:grpSp>
        <p:nvGrpSpPr>
          <p:cNvPr id="23556" name="Group 14"/>
          <p:cNvGrpSpPr/>
          <p:nvPr/>
        </p:nvGrpSpPr>
        <p:grpSpPr>
          <a:xfrm>
            <a:off x="0" y="0"/>
            <a:ext cx="9144000" cy="6705600"/>
            <a:chOff x="914400" y="381000"/>
            <a:chExt cx="3454400" cy="3200400"/>
          </a:xfrm>
        </p:grpSpPr>
        <p:grpSp>
          <p:nvGrpSpPr>
            <p:cNvPr id="23557" name="Rectangle 8"/>
            <p:cNvGrpSpPr/>
            <p:nvPr/>
          </p:nvGrpSpPr>
          <p:grpSpPr>
            <a:xfrm>
              <a:off x="853440" y="2758897"/>
              <a:ext cx="3547872" cy="915314"/>
              <a:chOff x="853440" y="2645664"/>
              <a:chExt cx="3547872" cy="871728"/>
            </a:xfrm>
          </p:grpSpPr>
          <p:pic>
            <p:nvPicPr>
              <p:cNvPr id="23559" name="Rectangle 8"/>
              <p:cNvPicPr/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53440" y="2645664"/>
                <a:ext cx="3547872" cy="8717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560" name="Text Box 7"/>
              <p:cNvSpPr txBox="1"/>
              <p:nvPr/>
            </p:nvSpPr>
            <p:spPr>
              <a:xfrm>
                <a:off x="914400" y="2848429"/>
                <a:ext cx="3429000" cy="580571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</a:ln>
            </p:spPr>
            <p:txBody>
              <a:bodyPr anchor="ctr" anchorCtr="0"/>
              <a:p>
                <a:pPr algn="ctr" eaLnBrk="0" hangingPunct="0"/>
                <a:r>
                  <a:rPr sz="4000" b="1" err="1">
                    <a:solidFill>
                      <a:srgbClr val="FFFFFF"/>
                    </a:solidFill>
                    <a:latin typeface=".VnAvant" pitchFamily="34" charset="0"/>
                  </a:rPr>
                  <a:t>canh</a:t>
                </a:r>
                <a:r>
                  <a:rPr sz="4000" b="1">
                    <a:solidFill>
                      <a:srgbClr val="FFFFFF"/>
                    </a:solidFill>
                    <a:latin typeface=".VnAvant" pitchFamily="34" charset="0"/>
                  </a:rPr>
                  <a:t> c¸</a:t>
                </a:r>
                <a:endParaRPr sz="4000" b="1">
                  <a:solidFill>
                    <a:srgbClr val="FFFFFF"/>
                  </a:solidFill>
                  <a:latin typeface=".VnAvant" pitchFamily="34" charset="0"/>
                </a:endParaRPr>
              </a:p>
            </p:txBody>
          </p:sp>
        </p:grpSp>
        <p:pic>
          <p:nvPicPr>
            <p:cNvPr id="23558" name="Picture 11" descr="Canhchuacahu-Tib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381000"/>
              <a:ext cx="3454400" cy="25908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Box 3"/>
          <p:cNvSpPr txBox="1"/>
          <p:nvPr/>
        </p:nvSpPr>
        <p:spPr>
          <a:xfrm>
            <a:off x="2286000" y="5715000"/>
            <a:ext cx="4343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4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sz="4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79" name="Picture 3" descr="C:\Users\Administrator\Desktop\New folder\tải xuống (7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457200"/>
            <a:ext cx="73152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</a:p>
        </p:txBody>
      </p:sp>
      <p:pic>
        <p:nvPicPr>
          <p:cNvPr id="25604" name="Picture 4" descr="200609251151163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4488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/>
          <p:nvPr/>
        </p:nvSpPr>
        <p:spPr>
          <a:xfrm>
            <a:off x="0" y="1135063"/>
            <a:ext cx="92964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800" b="1" err="1">
                <a:solidFill>
                  <a:srgbClr val="FF00FF"/>
                </a:solidFill>
                <a:latin typeface=".VnTime" pitchFamily="34" charset="0"/>
              </a:rPr>
              <a:t>Më</a:t>
            </a:r>
            <a:r>
              <a:rPr sz="4800" b="1">
                <a:solidFill>
                  <a:srgbClr val="FF00FF"/>
                </a:solidFill>
                <a:latin typeface=".VnTime" pitchFamily="34" charset="0"/>
              </a:rPr>
              <a:t> </a:t>
            </a:r>
            <a:r>
              <a:rPr sz="4800" b="1" err="1">
                <a:solidFill>
                  <a:srgbClr val="FF00FF"/>
                </a:solidFill>
                <a:latin typeface=".VnTime" pitchFamily="34" charset="0"/>
              </a:rPr>
              <a:t>réng</a:t>
            </a:r>
            <a:r>
              <a:rPr sz="4800" b="1">
                <a:solidFill>
                  <a:srgbClr val="FF00FF"/>
                </a:solidFill>
                <a:latin typeface=".VnTime" pitchFamily="34" charset="0"/>
              </a:rPr>
              <a:t> </a:t>
            </a:r>
            <a:r>
              <a:rPr sz="4800" b="1" err="1">
                <a:solidFill>
                  <a:srgbClr val="FF00FF"/>
                </a:solidFill>
                <a:latin typeface=".VnTime" pitchFamily="34" charset="0"/>
              </a:rPr>
              <a:t>c¸c</a:t>
            </a:r>
            <a:r>
              <a:rPr sz="4800" b="1">
                <a:solidFill>
                  <a:srgbClr val="FF00FF"/>
                </a:solidFill>
                <a:latin typeface=".VnTime" pitchFamily="34" charset="0"/>
              </a:rPr>
              <a:t> lo¹i c¸</a:t>
            </a:r>
            <a:endParaRPr sz="4800" b="1">
              <a:solidFill>
                <a:srgbClr val="FF00FF"/>
              </a:solidFill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http://thuoctribenhtri.files.wordpress.com/2011/09/an-ca-trau-cau-suc-khoe-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1143000"/>
            <a:ext cx="4953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Box 5"/>
          <p:cNvSpPr txBox="1"/>
          <p:nvPr/>
        </p:nvSpPr>
        <p:spPr>
          <a:xfrm>
            <a:off x="914400" y="3454400"/>
            <a:ext cx="2971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>
                <a:latin typeface=".VnAvant" pitchFamily="34" charset="0"/>
              </a:rPr>
              <a:t>C¸ </a:t>
            </a:r>
            <a:r>
              <a:rPr sz="3200" b="1" err="1">
                <a:latin typeface=".VnAvant" pitchFamily="34" charset="0"/>
              </a:rPr>
              <a:t>qu</a:t>
            </a:r>
            <a:r>
              <a:rPr sz="3200" b="1">
                <a:latin typeface=".VnAvant" pitchFamily="34" charset="0"/>
              </a:rPr>
              <a:t>¶</a:t>
            </a:r>
            <a:endParaRPr sz="3200" b="1">
              <a:latin typeface=".VnAvant" pitchFamily="34" charset="0"/>
            </a:endParaRPr>
          </a:p>
        </p:txBody>
      </p:sp>
      <p:pic>
        <p:nvPicPr>
          <p:cNvPr id="26628" name="Picture 6" descr="http://www.thuocvuonnha.com/Medias/NewsImages/TVN/Ca+ch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4114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8" descr="http://i244.photobucket.com/albums/gg4/nguyenholiday/02_RophiVa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4953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10" descr="http://caucasaigon.net/attachments/ca-me-jpg.51/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581400"/>
            <a:ext cx="41148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TextBox 10"/>
          <p:cNvSpPr txBox="1"/>
          <p:nvPr/>
        </p:nvSpPr>
        <p:spPr>
          <a:xfrm>
            <a:off x="762000" y="6019800"/>
            <a:ext cx="3276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>
                <a:latin typeface=".VnAvant" pitchFamily="34" charset="0"/>
              </a:rPr>
              <a:t>C¸ r« phi</a:t>
            </a:r>
            <a:endParaRPr sz="3600" b="1">
              <a:latin typeface=".VnAvant" pitchFamily="34" charset="0"/>
            </a:endParaRPr>
          </a:p>
        </p:txBody>
      </p:sp>
      <p:sp>
        <p:nvSpPr>
          <p:cNvPr id="26632" name="TextBox 11"/>
          <p:cNvSpPr txBox="1"/>
          <p:nvPr/>
        </p:nvSpPr>
        <p:spPr>
          <a:xfrm>
            <a:off x="5410200" y="6096000"/>
            <a:ext cx="3124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>
                <a:latin typeface=".VnAvant" pitchFamily="34" charset="0"/>
              </a:rPr>
              <a:t>C¸ </a:t>
            </a:r>
            <a:r>
              <a:rPr sz="3200" b="1" err="1">
                <a:latin typeface=".VnAvant" pitchFamily="34" charset="0"/>
              </a:rPr>
              <a:t>mÌ</a:t>
            </a:r>
            <a:endParaRPr sz="3200" b="1">
              <a:latin typeface=".VnAvant" pitchFamily="34" charset="0"/>
            </a:endParaRPr>
          </a:p>
        </p:txBody>
      </p:sp>
      <p:sp>
        <p:nvSpPr>
          <p:cNvPr id="26633" name="TextBox 12"/>
          <p:cNvSpPr txBox="1"/>
          <p:nvPr/>
        </p:nvSpPr>
        <p:spPr>
          <a:xfrm>
            <a:off x="6172200" y="3101975"/>
            <a:ext cx="2209800" cy="584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.VnAvant" pitchFamily="34" charset="0"/>
              </a:rPr>
              <a:t>C¸ </a:t>
            </a:r>
            <a:r>
              <a:rPr sz="3200" b="1" err="1">
                <a:latin typeface=".VnAvant" pitchFamily="34" charset="0"/>
              </a:rPr>
              <a:t>chÐp</a:t>
            </a:r>
            <a:endParaRPr sz="3200" b="1">
              <a:latin typeface=".VnAvant" pitchFamily="34" charset="0"/>
            </a:endParaRPr>
          </a:p>
        </p:txBody>
      </p:sp>
      <p:sp>
        <p:nvSpPr>
          <p:cNvPr id="26634" name="TextBox 1"/>
          <p:cNvSpPr txBox="1"/>
          <p:nvPr/>
        </p:nvSpPr>
        <p:spPr>
          <a:xfrm>
            <a:off x="2476500" y="381000"/>
            <a:ext cx="42291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sz="32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73100"/>
            <a:ext cx="4114800" cy="275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4" descr="C:\Users\Administrator\Desktop\New folder\images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693738"/>
            <a:ext cx="4464050" cy="2265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5" descr="C:\Users\Administrator\Desktop\New folder\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4275"/>
            <a:ext cx="4343400" cy="257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6" descr="C:\Users\Administrator\Desktop\New folder\tải xuống (6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950" y="3686175"/>
            <a:ext cx="4464050" cy="319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TextBox 4"/>
          <p:cNvSpPr txBox="1"/>
          <p:nvPr/>
        </p:nvSpPr>
        <p:spPr>
          <a:xfrm>
            <a:off x="2432050" y="109538"/>
            <a:ext cx="4495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sz="32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TextBox 5"/>
          <p:cNvSpPr txBox="1"/>
          <p:nvPr/>
        </p:nvSpPr>
        <p:spPr>
          <a:xfrm>
            <a:off x="912813" y="2938463"/>
            <a:ext cx="23320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6" name="TextBox 6"/>
          <p:cNvSpPr txBox="1"/>
          <p:nvPr/>
        </p:nvSpPr>
        <p:spPr>
          <a:xfrm>
            <a:off x="5916613" y="2913063"/>
            <a:ext cx="17526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7" name="TextBox 7"/>
          <p:cNvSpPr txBox="1"/>
          <p:nvPr/>
        </p:nvSpPr>
        <p:spPr>
          <a:xfrm>
            <a:off x="723900" y="6296025"/>
            <a:ext cx="2895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bơn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8" name="TextBox 8"/>
          <p:cNvSpPr txBox="1"/>
          <p:nvPr/>
        </p:nvSpPr>
        <p:spPr>
          <a:xfrm>
            <a:off x="5486400" y="6148388"/>
            <a:ext cx="2667000" cy="646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</a:t>
            </a:r>
            <a:endParaRPr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pic>
        <p:nvPicPr>
          <p:cNvPr id="28675" name="Picture 4" descr="20060925115116390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8676" name="Text Box 5"/>
          <p:cNvSpPr txBox="1"/>
          <p:nvPr/>
        </p:nvSpPr>
        <p:spPr>
          <a:xfrm>
            <a:off x="0" y="1600200"/>
            <a:ext cx="91440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nl-NL" altLang="x-none" sz="3600" b="1" dirty="0">
                <a:latin typeface="Times New Roman" panose="02020603050405020304" pitchFamily="18" charset="0"/>
              </a:rPr>
              <a:t>Chân gần râu</a:t>
            </a:r>
            <a:endParaRPr lang="nl-NL" altLang="x-none" sz="3600" b="1" dirty="0">
              <a:latin typeface="Times New Roman" panose="02020603050405020304" pitchFamily="18" charset="0"/>
            </a:endParaRPr>
          </a:p>
          <a:p>
            <a:pPr algn="ctr"/>
            <a:r>
              <a:rPr lang="nl-NL" altLang="x-none" sz="3600" b="1" dirty="0">
                <a:latin typeface="Times New Roman" panose="02020603050405020304" pitchFamily="18" charset="0"/>
              </a:rPr>
              <a:t>Râu gần mắt</a:t>
            </a:r>
            <a:endParaRPr lang="nl-NL" altLang="x-none" sz="3600" b="1" dirty="0">
              <a:latin typeface="Times New Roman" panose="02020603050405020304" pitchFamily="18" charset="0"/>
            </a:endParaRPr>
          </a:p>
          <a:p>
            <a:pPr algn="ctr"/>
            <a:r>
              <a:rPr lang="nl-NL" altLang="x-none" sz="3600" b="1" dirty="0">
                <a:latin typeface="Times New Roman" panose="02020603050405020304" pitchFamily="18" charset="0"/>
              </a:rPr>
              <a:t>        Lưng còng co quắp</a:t>
            </a:r>
            <a:endParaRPr lang="nl-NL" altLang="x-none" sz="3600" b="1" dirty="0">
              <a:latin typeface="Times New Roman" panose="02020603050405020304" pitchFamily="18" charset="0"/>
            </a:endParaRPr>
          </a:p>
          <a:p>
            <a:pPr algn="ctr"/>
            <a:r>
              <a:rPr lang="nl-NL" altLang="x-none" sz="3600" b="1" dirty="0">
                <a:latin typeface="Times New Roman" panose="02020603050405020304" pitchFamily="18" charset="0"/>
              </a:rPr>
              <a:t>    Mà bơi rất tài ?   </a:t>
            </a:r>
            <a:endParaRPr lang="nl-NL" altLang="x-none" sz="3600" b="1" dirty="0">
              <a:latin typeface="Times New Roman" panose="02020603050405020304" pitchFamily="18" charset="0"/>
            </a:endParaRPr>
          </a:p>
          <a:p>
            <a:pPr algn="ctr"/>
            <a:r>
              <a:rPr lang="nl-NL" altLang="x-none" sz="3600" b="1" dirty="0">
                <a:latin typeface="Times New Roman" panose="02020603050405020304" pitchFamily="18" charset="0"/>
              </a:rPr>
              <a:t> ( Là con gì? )</a:t>
            </a:r>
            <a:endParaRPr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9" name="Text Box 5"/>
          <p:cNvSpPr txBox="1"/>
          <p:nvPr/>
        </p:nvSpPr>
        <p:spPr>
          <a:xfrm>
            <a:off x="0" y="5410200"/>
            <a:ext cx="91440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7200" b="1">
                <a:solidFill>
                  <a:srgbClr val="FF00FF"/>
                </a:solidFill>
                <a:latin typeface=".VnAvant" pitchFamily="34" charset="0"/>
              </a:rPr>
              <a:t>Con </a:t>
            </a:r>
            <a:r>
              <a:rPr sz="7200" b="1" err="1">
                <a:solidFill>
                  <a:srgbClr val="FF00FF"/>
                </a:solidFill>
                <a:latin typeface="Times New Roman" panose="02020603050405020304" pitchFamily="18" charset="0"/>
              </a:rPr>
              <a:t>Tôm</a:t>
            </a:r>
            <a:endParaRPr sz="7200" b="1">
              <a:solidFill>
                <a:srgbClr val="FF00FF"/>
              </a:solidFill>
              <a:latin typeface=".VnAvant" pitchFamily="34" charset="0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0"/>
            <a:ext cx="80772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2"/>
          <p:cNvSpPr/>
          <p:nvPr/>
        </p:nvSpPr>
        <p:spPr>
          <a:xfrm>
            <a:off x="838200" y="914400"/>
            <a:ext cx="8467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15" descr="http://thuysanvietnam.com.vn/uploads/article2/baiviet/tuvantieudung/z300-con-tom-442-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990600"/>
            <a:ext cx="7848600" cy="43434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6172200" y="8382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724400" y="8382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3124200" y="0"/>
            <a:ext cx="3505200" cy="685800"/>
          </a:xfrm>
          <a:prstGeom prst="wedgeRoundRectCallout">
            <a:avLst>
              <a:gd name="adj1" fmla="val 36331"/>
              <a:gd name="adj2" fmla="val 7664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533900" y="3429000"/>
            <a:ext cx="72390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0600" y="4876800"/>
            <a:ext cx="35433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5257800" y="5448300"/>
            <a:ext cx="3352800" cy="110490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endParaRPr sz="320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4" name="Ảnh 6" descr="da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8775" y="1981200"/>
            <a:ext cx="1495425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Ảnh 7" descr="t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981200"/>
            <a:ext cx="2143125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Ảnh 8" descr="du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275" y="1981200"/>
            <a:ext cx="1838325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Ảnh 11" descr="da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1175" y="1952625"/>
            <a:ext cx="1495425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Ảnh 12" descr="t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952625"/>
            <a:ext cx="2143125" cy="269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Ảnh 13" descr="du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81200"/>
            <a:ext cx="1838325" cy="269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20" name="Text Box 90119"/>
          <p:cNvSpPr txBox="1"/>
          <p:nvPr/>
        </p:nvSpPr>
        <p:spPr>
          <a:xfrm>
            <a:off x="2590800" y="5334000"/>
            <a:ext cx="3810000" cy="77152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/>
            <a:r>
              <a:rPr sz="4400" b="1">
                <a:solidFill>
                  <a:srgbClr val="0000FF"/>
                </a:solidFill>
                <a:latin typeface=".VnBlack" pitchFamily="34" charset="0"/>
              </a:rPr>
              <a:t>  Cá </a:t>
            </a:r>
            <a:r>
              <a:rPr sz="4400" b="1" dirty="0">
                <a:solidFill>
                  <a:srgbClr val="0000FF"/>
                </a:solidFill>
                <a:latin typeface=".VnBlack" pitchFamily="34" charset="0"/>
              </a:rPr>
              <a:t>chép</a:t>
            </a:r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Rectangle 2"/>
          <p:cNvSpPr/>
          <p:nvPr/>
        </p:nvSpPr>
        <p:spPr>
          <a:xfrm>
            <a:off x="838200" y="914400"/>
            <a:ext cx="8467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sz="36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15" descr="http://thuysanvietnam.com.vn/uploads/article2/baiviet/tuvantieudung/z300-con-tom-442-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588" y="1066800"/>
            <a:ext cx="78486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AutoShape 6"/>
          <p:cNvSpPr/>
          <p:nvPr/>
        </p:nvSpPr>
        <p:spPr>
          <a:xfrm>
            <a:off x="3246438" y="5638800"/>
            <a:ext cx="2628900" cy="914400"/>
          </a:xfrm>
          <a:prstGeom prst="wedgeEllipseCallout">
            <a:avLst>
              <a:gd name="adj1" fmla="val 113889"/>
              <a:gd name="adj2" fmla="val -12828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AutoShape 6"/>
          <p:cNvSpPr/>
          <p:nvPr/>
        </p:nvSpPr>
        <p:spPr>
          <a:xfrm>
            <a:off x="6477000" y="111125"/>
            <a:ext cx="2778125" cy="914400"/>
          </a:xfrm>
          <a:prstGeom prst="wedgeEllipseCallout">
            <a:avLst>
              <a:gd name="adj1" fmla="val -13708"/>
              <a:gd name="adj2" fmla="val 17121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048000" y="381000"/>
            <a:ext cx="1766888" cy="990600"/>
          </a:xfrm>
          <a:prstGeom prst="wedgeRoundRectCallout">
            <a:avLst>
              <a:gd name="adj1" fmla="val 160343"/>
              <a:gd name="adj2" fmla="val 84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143000" y="1524000"/>
            <a:ext cx="2209800" cy="1066800"/>
          </a:xfrm>
          <a:prstGeom prst="wedgeRoundRectCallout">
            <a:avLst>
              <a:gd name="adj1" fmla="val 129637"/>
              <a:gd name="adj2" fmla="val 7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814888" y="3962400"/>
            <a:ext cx="2271713" cy="838200"/>
          </a:xfrm>
          <a:prstGeom prst="wedgeRoundRectCallout">
            <a:avLst>
              <a:gd name="adj1" fmla="val 45021"/>
              <a:gd name="adj2" fmla="val -1920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 hàm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Rectangle 2"/>
          <p:cNvSpPr/>
          <p:nvPr/>
        </p:nvSpPr>
        <p:spPr>
          <a:xfrm>
            <a:off x="838200" y="914400"/>
            <a:ext cx="8467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sz="36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8" y="776288"/>
            <a:ext cx="8077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5562600" y="4953000"/>
            <a:ext cx="2057400" cy="1219200"/>
          </a:xfrm>
          <a:prstGeom prst="wedgeRoundRectCallout">
            <a:avLst>
              <a:gd name="adj1" fmla="val 39100"/>
              <a:gd name="adj2" fmla="val -96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057400" y="4191000"/>
            <a:ext cx="2362200" cy="990600"/>
          </a:xfrm>
          <a:prstGeom prst="wedgeRoundRectCallout">
            <a:avLst>
              <a:gd name="adj1" fmla="val 115237"/>
              <a:gd name="adj2" fmla="val -1752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0"/>
            <a:ext cx="9178925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2"/>
          <p:cNvSpPr/>
          <p:nvPr/>
        </p:nvSpPr>
        <p:spPr>
          <a:xfrm>
            <a:off x="2286000" y="1219200"/>
            <a:ext cx="46323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tôm sống ở đâu?</a:t>
            </a:r>
            <a:endParaRPr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658" name="Picture 2" descr="C:\Users\Administrator\Desktop\New folder\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625" cy="708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1"/>
          <p:cNvSpPr/>
          <p:nvPr/>
        </p:nvSpPr>
        <p:spPr>
          <a:xfrm>
            <a:off x="1524000" y="1143000"/>
            <a:ext cx="6019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tôm bơi được nhờ cái gì? 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3730" name="Picture 2" descr="C:\Users\Administrator\Desktop\New folder\tải xuống (7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1" name="Picture 3" descr="C:\Users\Administrator\Desktop\New folder\tải xuống (7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3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2" name="Picture 4" descr="C:\Users\Administrator\Desktop\New folder\tải xuống (7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8" y="776288"/>
            <a:ext cx="8077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Rectangle 2"/>
          <p:cNvSpPr/>
          <p:nvPr/>
        </p:nvSpPr>
        <p:spPr>
          <a:xfrm>
            <a:off x="228600" y="4495800"/>
            <a:ext cx="88392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dirty="0">
                <a:latin typeface="Arial" panose="020B0604020202020204" pitchFamily="34" charset="0"/>
              </a:rPr>
              <a:t>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tôm có chân nhỏ d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râu gần mắt, lưng cong, bơi lùi rất t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Có những lo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tôm sống ở môi trường ao, hồ, sông. Có những lo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tôm sống ở biển. Tôm 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nguồn thực phẩm cung cấp chất đạm.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ext Box 6"/>
          <p:cNvSpPr txBox="1"/>
          <p:nvPr/>
        </p:nvSpPr>
        <p:spPr>
          <a:xfrm>
            <a:off x="1371600" y="5775325"/>
            <a:ext cx="5791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err="1">
                <a:solidFill>
                  <a:srgbClr val="000000"/>
                </a:solidFill>
                <a:latin typeface=".VnTime" pitchFamily="34" charset="0"/>
              </a:rPr>
              <a:t>T«m</a:t>
            </a:r>
            <a:r>
              <a:rPr sz="2800" b="1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sz="2800" b="1" err="1">
                <a:solidFill>
                  <a:srgbClr val="000000"/>
                </a:solidFill>
                <a:latin typeface=".VnTime" pitchFamily="34" charset="0"/>
              </a:rPr>
              <a:t>hïm</a:t>
            </a:r>
            <a:endParaRPr sz="2800" b="1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39939" name="Picture 7" descr="C:\Users\Administrator\Desktop\New folder\images (2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63246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 Box 6"/>
          <p:cNvSpPr txBox="1"/>
          <p:nvPr/>
        </p:nvSpPr>
        <p:spPr>
          <a:xfrm>
            <a:off x="2254250" y="5078413"/>
            <a:ext cx="6127750" cy="763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44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4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</a:t>
            </a:r>
            <a:endParaRPr sz="4400" b="1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63" name="Picture 5" descr="C:\Users\Administrator\Desktop\New folder\tải xuống (78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81000"/>
            <a:ext cx="76200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5" descr="C:\Users\Administrator\Desktop\New folder\tải xuống (79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76200"/>
            <a:ext cx="8250238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Box 1"/>
          <p:cNvSpPr txBox="1"/>
          <p:nvPr/>
        </p:nvSpPr>
        <p:spPr>
          <a:xfrm>
            <a:off x="3013075" y="5462588"/>
            <a:ext cx="27432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Oval 6"/>
          <p:cNvSpPr/>
          <p:nvPr/>
        </p:nvSpPr>
        <p:spPr bwMode="auto">
          <a:xfrm>
            <a:off x="1600200" y="2133600"/>
            <a:ext cx="1981200" cy="990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/>
            <a:r>
              <a:rPr sz="4000" b="1" err="1">
                <a:latin typeface="Times New Roman" panose="02020603050405020304" pitchFamily="18" charset="0"/>
              </a:rPr>
              <a:t>Mắt</a:t>
            </a:r>
            <a:endParaRPr sz="4000" b="1">
              <a:latin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61950" y="3462337"/>
            <a:ext cx="2667000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/>
            <a:r>
              <a:rPr sz="4000" b="1" err="1">
                <a:latin typeface="Times New Roman" panose="02020603050405020304" pitchFamily="18" charset="0"/>
              </a:rPr>
              <a:t>Miệng</a:t>
            </a:r>
            <a:endParaRPr sz="4000" b="1"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8200" y="5181600"/>
            <a:ext cx="2667000" cy="1143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/>
            <a:r>
              <a:rPr sz="4000" b="1" err="1">
                <a:latin typeface="Times New Roman" panose="02020603050405020304" pitchFamily="18" charset="0"/>
              </a:rPr>
              <a:t>Mang</a:t>
            </a:r>
            <a:endParaRPr sz="4000" b="1">
              <a:latin typeface="Times New Roman" panose="02020603050405020304" pitchFamily="18" charset="0"/>
            </a:endParaRPr>
          </a:p>
        </p:txBody>
      </p:sp>
      <p:pic>
        <p:nvPicPr>
          <p:cNvPr id="12" name="Ảnh 11" descr="chu-thic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743200"/>
            <a:ext cx="2924175" cy="31797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2971800" y="2819400"/>
            <a:ext cx="2362200" cy="914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2514600" y="4114800"/>
            <a:ext cx="22098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2971800" y="3962400"/>
            <a:ext cx="3124200" cy="1676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5" descr="C:\Users\Administrator\Desktop\New folder\tải xuống (8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304800"/>
            <a:ext cx="60198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Box 1"/>
          <p:cNvSpPr txBox="1"/>
          <p:nvPr/>
        </p:nvSpPr>
        <p:spPr>
          <a:xfrm>
            <a:off x="2362200" y="5105400"/>
            <a:ext cx="4419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Rectangle 2"/>
          <p:cNvSpPr/>
          <p:nvPr/>
        </p:nvSpPr>
        <p:spPr>
          <a:xfrm>
            <a:off x="2854325" y="1828800"/>
            <a:ext cx="34353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pic>
        <p:nvPicPr>
          <p:cNvPr id="45059" name="Picture 3" descr="GICAOC56GKCAUIT8NXCARICXOSCAYSUJ0YCAJY3S1HCA4TV5SGCA90VUARCA7OT2RPCA1HCQJQCA4QM3MICA4UCT7RCAKC8E1CCA0S4IRICA1POVLTCAHOE6YHCAX2AM4HCALY3ADHCAJX56MBCADRWOR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0"/>
            <a:ext cx="8915400" cy="6858000"/>
          </a:xfrm>
          <a:ln/>
        </p:spPr>
      </p:pic>
      <p:sp>
        <p:nvSpPr>
          <p:cNvPr id="45060" name="WordArt 4"/>
          <p:cNvSpPr>
            <a:spLocks noTextEdit="1"/>
          </p:cNvSpPr>
          <p:nvPr/>
        </p:nvSpPr>
        <p:spPr>
          <a:xfrm>
            <a:off x="1676400" y="2514600"/>
            <a:ext cx="5457825" cy="1195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chemeClr val="tx1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món ăn chế biến từ tôm</a:t>
            </a:r>
            <a:endParaRPr lang="en-US" sz="3600" b="1">
              <a:solidFill>
                <a:schemeClr val="tx1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4" descr="Mon ngon tu tom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1066800" y="0"/>
            <a:ext cx="6781800" cy="5948363"/>
          </a:xfrm>
          <a:ln/>
        </p:spPr>
      </p:pic>
      <p:sp>
        <p:nvSpPr>
          <p:cNvPr id="46083" name="Text Box 5"/>
          <p:cNvSpPr txBox="1"/>
          <p:nvPr/>
        </p:nvSpPr>
        <p:spPr>
          <a:xfrm>
            <a:off x="609600" y="6027738"/>
            <a:ext cx="89916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4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ext Box 5"/>
          <p:cNvSpPr txBox="1"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7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r>
              <a:rPr sz="7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7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nấu</a:t>
            </a:r>
            <a:r>
              <a:rPr sz="7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7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cạn</a:t>
            </a:r>
            <a:endParaRPr sz="7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7" name="Picture 5" descr="C:\Users\Administrator\Desktop\New folder\BeFunky-collage(5)-800x500-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33400"/>
            <a:ext cx="83820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4" descr="ANd9GcQLI90ALWEEi-C3riej5eX-QsbPgEs1PEIFLQBMcEIs6ZaOEL8w5A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762000"/>
            <a:ext cx="8229600" cy="4648200"/>
          </a:xfrm>
          <a:ln/>
        </p:spPr>
      </p:pic>
      <p:sp>
        <p:nvSpPr>
          <p:cNvPr id="48131" name="Text Box 5"/>
          <p:cNvSpPr txBox="1"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7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r>
              <a:rPr sz="7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7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chiên</a:t>
            </a:r>
            <a:endParaRPr sz="7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pic>
        <p:nvPicPr>
          <p:cNvPr id="49155" name="Picture 4" descr="ANd9GcS8BIaD31k1_edrpVMOGMxbPw3gHeNfvQP5YpOu3qL15lccH2Ll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867400"/>
          </a:xfrm>
          <a:ln/>
        </p:spPr>
      </p:pic>
      <p:sp>
        <p:nvSpPr>
          <p:cNvPr id="49156" name="Text Box 5"/>
          <p:cNvSpPr txBox="1"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7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r>
              <a:rPr sz="7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7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xào</a:t>
            </a:r>
            <a:endParaRPr sz="7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Rectangle 2"/>
          <p:cNvSpPr/>
          <p:nvPr/>
        </p:nvSpPr>
        <p:spPr>
          <a:xfrm>
            <a:off x="838200" y="1550988"/>
            <a:ext cx="71628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6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sz="6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2" descr="1198478666_mudcrabscylla_serrat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121920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990600" y="284163"/>
            <a:ext cx="6400800" cy="1139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s-ES" altLang="x-none" dirty="0">
                <a:latin typeface="Arial" panose="020B0604020202020204" pitchFamily="34" charset="0"/>
              </a:rPr>
              <a:t>-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Các con có nhận xét gì về con cua?</a:t>
            </a:r>
            <a:endParaRPr lang="es-E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s-ES" altLang="x-none" dirty="0">
                <a:latin typeface="Arial" panose="020B0604020202020204" pitchFamily="34" charset="0"/>
              </a:rPr>
            </a:br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Ảnh 12" descr="tha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1752600"/>
            <a:ext cx="32004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7"/>
          <p:cNvSpPr/>
          <p:nvPr/>
        </p:nvSpPr>
        <p:spPr bwMode="auto">
          <a:xfrm>
            <a:off x="966850" y="1328737"/>
            <a:ext cx="2447669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/>
            <a:r>
              <a:rPr sz="4000" b="1" err="1">
                <a:latin typeface="Times New Roman" panose="02020603050405020304" pitchFamily="18" charset="0"/>
              </a:rPr>
              <a:t>Vẩy</a:t>
            </a:r>
            <a:endParaRPr sz="4000" b="1">
              <a:latin typeface="Times New Roman" panose="02020603050405020304" pitchFamily="18" charset="0"/>
            </a:endParaRPr>
          </a:p>
        </p:txBody>
      </p:sp>
      <p:sp>
        <p:nvSpPr>
          <p:cNvPr id="2" name="Oval 7"/>
          <p:cNvSpPr/>
          <p:nvPr/>
        </p:nvSpPr>
        <p:spPr bwMode="auto">
          <a:xfrm>
            <a:off x="887517" y="4300537"/>
            <a:ext cx="2301448" cy="1219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0" hangingPunct="0"/>
            <a:r>
              <a:rPr sz="6000" err="1">
                <a:latin typeface="Times New Roman" panose="02020603050405020304" pitchFamily="18" charset="0"/>
              </a:rPr>
              <a:t>vây</a:t>
            </a:r>
            <a:endParaRPr sz="6000">
              <a:latin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2852738" y="4800600"/>
            <a:ext cx="4386263" cy="1095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92170" name="Straight Arrow Connector 17"/>
          <p:cNvCxnSpPr/>
          <p:nvPr/>
        </p:nvCxnSpPr>
        <p:spPr>
          <a:xfrm>
            <a:off x="3055938" y="1938338"/>
            <a:ext cx="3717925" cy="1076325"/>
          </a:xfrm>
          <a:prstGeom prst="straightConnector1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2" descr="1198478666_mudcrabscylla_serrat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121920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990600" y="284163"/>
            <a:ext cx="6400800" cy="1139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cua có những đặc điểm gì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s-ES" altLang="x-none" dirty="0">
                <a:latin typeface="Arial" panose="020B0604020202020204" pitchFamily="34" charset="0"/>
              </a:rPr>
            </a:br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35338" y="561816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Picture 2" descr="1198478666_mudcrabscylla_serrat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3" y="121920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990600" y="284163"/>
            <a:ext cx="6400800" cy="1631950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buChar char="-"/>
            </a:pP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</a:t>
            </a:r>
            <a:r>
              <a:rPr lang="es-ES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s-ES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cua dùng để l</a:t>
            </a:r>
            <a:r>
              <a:rPr lang="es-ES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s-E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br>
              <a:rPr lang="es-ES" altLang="x-none" dirty="0">
                <a:latin typeface="Arial" panose="020B0604020202020204" pitchFamily="34" charset="0"/>
              </a:rPr>
            </a:br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Picture 2" descr="1198478666_mudcrabscylla_serrat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3" y="1239838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990600" y="284163"/>
            <a:ext cx="6400800" cy="113982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buChar char="-"/>
            </a:pP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s-E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br>
              <a:rPr lang="es-ES" altLang="x-none" dirty="0">
                <a:latin typeface="Arial" panose="020B0604020202020204" pitchFamily="34" charset="0"/>
              </a:rPr>
            </a:br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Picture 2" descr="1198478666_mudcrabscylla_serrat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920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990600" y="284163"/>
            <a:ext cx="7467600" cy="1139825"/>
          </a:xfrm>
          <a:prstGeom prst="rect">
            <a:avLst/>
          </a:prstGeom>
        </p:spPr>
        <p:txBody>
          <a:bodyPr wrap="square">
            <a:spAutoFit/>
          </a:bodyPr>
          <a:p>
            <a:pPr marL="457200" indent="-457200">
              <a:buChar char="-"/>
            </a:pP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V</a:t>
            </a:r>
            <a:r>
              <a:rPr lang="es-ES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bò như thế n</a:t>
            </a:r>
            <a:r>
              <a:rPr lang="es-ES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s-E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ES" alt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br>
              <a:rPr lang="es-ES" altLang="x-none" dirty="0">
                <a:latin typeface="Arial" panose="020B0604020202020204" pitchFamily="34" charset="0"/>
              </a:rPr>
            </a:br>
            <a:endParaRPr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7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3" y="169863"/>
            <a:ext cx="91979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295400" y="1066800"/>
            <a:ext cx="7162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688" y="1828800"/>
            <a:ext cx="7086600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Cô khái quát: Con cua có 8 cẳng 2 c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mai cua rất c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vì để bảo vệ cho cua đấy. Cua khi di chuyển bằng chân v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ngang. Thức ăn chủ yếu 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rong rêu,nó để trứng sau đó nở th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cua con Nơi nó sống chủ yếu 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dưới nước, trong hang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2" descr="C:\Users\Administrator\Desktop\New folder\tải xuống (82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2788"/>
            <a:ext cx="4229100" cy="270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TextBox 3"/>
          <p:cNvSpPr txBox="1"/>
          <p:nvPr/>
        </p:nvSpPr>
        <p:spPr>
          <a:xfrm>
            <a:off x="2286000" y="6350"/>
            <a:ext cx="38862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6" name="TextBox 4"/>
          <p:cNvSpPr txBox="1"/>
          <p:nvPr/>
        </p:nvSpPr>
        <p:spPr>
          <a:xfrm>
            <a:off x="838200" y="3414713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alaska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397" name="Picture 3" descr="C:\Users\Administrator\Desktop\New folder\tải xuống (8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38" y="730250"/>
            <a:ext cx="4191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8" name="TextBox 5"/>
          <p:cNvSpPr txBox="1"/>
          <p:nvPr/>
        </p:nvSpPr>
        <p:spPr>
          <a:xfrm>
            <a:off x="6172200" y="3414713"/>
            <a:ext cx="21336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399" name="Picture 4" descr="C:\Users\Administrator\Desktop\New folder\tải xuống (8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8" y="4000500"/>
            <a:ext cx="4208462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00" name="Picture 5" descr="C:\Users\Administrator\Desktop\New folder\tải xuống (8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3998913"/>
            <a:ext cx="4056062" cy="2173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1" name="TextBox 6"/>
          <p:cNvSpPr txBox="1"/>
          <p:nvPr/>
        </p:nvSpPr>
        <p:spPr>
          <a:xfrm>
            <a:off x="844550" y="6096000"/>
            <a:ext cx="3429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ghẹ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02" name="TextBox 7"/>
          <p:cNvSpPr txBox="1"/>
          <p:nvPr/>
        </p:nvSpPr>
        <p:spPr>
          <a:xfrm>
            <a:off x="5943600" y="6172200"/>
            <a:ext cx="2362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cáy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extBox 4"/>
          <p:cNvSpPr txBox="1"/>
          <p:nvPr/>
        </p:nvSpPr>
        <p:spPr>
          <a:xfrm>
            <a:off x="1385888" y="990600"/>
            <a:ext cx="5791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>
                <a:latin typeface="Arial" panose="020B0604020202020204" pitchFamily="34" charset="0"/>
              </a:rPr>
              <a:t>-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Picture 2" descr="C:\Users\Administrator\Desktop\New folder\tải xuống (86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28600"/>
            <a:ext cx="76962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TextBox 3"/>
          <p:cNvSpPr txBox="1"/>
          <p:nvPr/>
        </p:nvSpPr>
        <p:spPr>
          <a:xfrm>
            <a:off x="3276600" y="5794375"/>
            <a:ext cx="2743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6" name="Picture 2" descr="C:\Users\Administrator\Desktop\New folder\tải xuống (87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685800"/>
            <a:ext cx="70104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TextBox 3"/>
          <p:cNvSpPr txBox="1"/>
          <p:nvPr/>
        </p:nvSpPr>
        <p:spPr>
          <a:xfrm>
            <a:off x="2781300" y="5394325"/>
            <a:ext cx="3733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33600" y="1143000"/>
            <a:ext cx="4876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 sinh sản ra sao?</a:t>
            </a:r>
            <a:endParaRPr sz="4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9635" name="Picture 3" descr="C:\Users\Administrator\Desktop\New folder\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Box 3"/>
          <p:cNvSpPr txBox="1"/>
          <p:nvPr/>
        </p:nvSpPr>
        <p:spPr>
          <a:xfrm>
            <a:off x="304800" y="228600"/>
            <a:ext cx="8153400" cy="584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Picture 2" descr="C:\Users\Administrator\Desktop\New folder\tải xuống (88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57200"/>
            <a:ext cx="72390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TextBox 1"/>
          <p:cNvSpPr txBox="1"/>
          <p:nvPr/>
        </p:nvSpPr>
        <p:spPr>
          <a:xfrm>
            <a:off x="2743200" y="5334000"/>
            <a:ext cx="3810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rang me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4" name="Picture 2" descr="C:\Users\Administrator\Desktop\New folder\tải xuống (89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762000"/>
            <a:ext cx="79248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TextBox 1"/>
          <p:cNvSpPr txBox="1"/>
          <p:nvPr/>
        </p:nvSpPr>
        <p:spPr>
          <a:xfrm>
            <a:off x="3276600" y="5597525"/>
            <a:ext cx="3962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</a:p>
        </p:txBody>
      </p:sp>
      <p:pic>
        <p:nvPicPr>
          <p:cNvPr id="65540" name="Picture 4" descr="200609251151163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1" name="Rectangle 5"/>
          <p:cNvSpPr/>
          <p:nvPr/>
        </p:nvSpPr>
        <p:spPr>
          <a:xfrm>
            <a:off x="3048000" y="0"/>
            <a:ext cx="270510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6000" b="1">
                <a:solidFill>
                  <a:srgbClr val="FF00FF"/>
                </a:solidFill>
                <a:latin typeface=".VnTime" pitchFamily="34" charset="0"/>
              </a:rPr>
              <a:t>So </a:t>
            </a:r>
            <a:r>
              <a:rPr sz="6000" b="1" err="1">
                <a:solidFill>
                  <a:srgbClr val="FF00FF"/>
                </a:solidFill>
                <a:latin typeface=".VnTime" pitchFamily="34" charset="0"/>
              </a:rPr>
              <a:t>s¸nh</a:t>
            </a:r>
            <a:endParaRPr sz="6000" b="1">
              <a:solidFill>
                <a:srgbClr val="FF00FF"/>
              </a:solidFill>
              <a:latin typeface=".VnTime" pitchFamily="34" charset="0"/>
            </a:endParaRPr>
          </a:p>
        </p:txBody>
      </p:sp>
      <p:sp>
        <p:nvSpPr>
          <p:cNvPr id="65542" name="Text Box 8"/>
          <p:cNvSpPr txBox="1"/>
          <p:nvPr/>
        </p:nvSpPr>
        <p:spPr>
          <a:xfrm>
            <a:off x="0" y="5249863"/>
            <a:ext cx="914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4400" b="1">
                <a:solidFill>
                  <a:srgbClr val="0000FF"/>
                </a:solidFill>
                <a:latin typeface=".VnAvant" pitchFamily="34" charset="0"/>
              </a:rPr>
              <a:t> Con cá </a:t>
            </a:r>
            <a:r>
              <a:rPr sz="4400" b="1" err="1">
                <a:solidFill>
                  <a:srgbClr val="0000FF"/>
                </a:solidFill>
                <a:latin typeface=".VnAvant" pitchFamily="34" charset="0"/>
              </a:rPr>
              <a:t>chép</a:t>
            </a:r>
            <a:r>
              <a:rPr sz="4400" b="1">
                <a:solidFill>
                  <a:srgbClr val="0000FF"/>
                </a:solidFill>
                <a:latin typeface=".VnAvant" pitchFamily="34" charset="0"/>
              </a:rPr>
              <a:t> 	   Con </a:t>
            </a:r>
            <a:r>
              <a:rPr sz="4400" b="1" err="1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sz="4400" b="1" err="1">
                <a:solidFill>
                  <a:srgbClr val="0000FF"/>
                </a:solidFill>
                <a:latin typeface="Times New Roman" panose="02020603050405020304" pitchFamily="18" charset="0"/>
              </a:rPr>
              <a:t>ôm</a:t>
            </a:r>
            <a:endParaRPr sz="44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65544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4114800" cy="321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6" name="Ảnh 2" descr="ca_ch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4267200" cy="2947988"/>
          </a:xfrm>
          <a:prstGeom prst="rect">
            <a:avLst/>
          </a:prstGeom>
          <a:solidFill>
            <a:schemeClr val="hlink"/>
          </a:solidFill>
          <a:ln w="127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381000" y="228600"/>
            <a:ext cx="8153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dirty="0">
                <a:latin typeface="Arial" panose="020B0604020202020204" pitchFamily="34" charset="0"/>
              </a:rPr>
              <a:t>+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Giống nhau: Đều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 vật sống dưới nước, đều ăn rong rêu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con vật nhỏ v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vật đẻ trứng.</a:t>
            </a:r>
            <a:endParaRPr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6564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1905000"/>
            <a:ext cx="4114800" cy="321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6" name="Ảnh 2" descr="ca_ch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4267200" cy="2947988"/>
          </a:xfrm>
          <a:prstGeom prst="rect">
            <a:avLst/>
          </a:prstGeom>
          <a:solidFill>
            <a:schemeClr val="hlink"/>
          </a:solidFill>
          <a:ln w="127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88925"/>
            <a:ext cx="4114800" cy="321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14300" y="4419600"/>
            <a:ext cx="43815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vảy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403725"/>
            <a:ext cx="4572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nl-NL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tôm có nhiều chân, có vỏ, thân cong.</a:t>
            </a:r>
            <a:endParaRPr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592" name="Ảnh 2" descr="ca_ch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4267200" cy="2947988"/>
          </a:xfrm>
          <a:prstGeom prst="rect">
            <a:avLst/>
          </a:prstGeom>
          <a:solidFill>
            <a:schemeClr val="hlink"/>
          </a:solidFill>
          <a:ln w="127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0"/>
            <a:ext cx="91995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Rectangle 5"/>
          <p:cNvSpPr/>
          <p:nvPr/>
        </p:nvSpPr>
        <p:spPr>
          <a:xfrm>
            <a:off x="1066800" y="1219200"/>
            <a:ext cx="6858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Ngo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những con vật cô con mình vừa tìm hiểu trên còn có những con vật n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sống dưới nước nữa?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4" name="Picture 2" descr="C:\Users\Administrator\Desktop\New folder\tải xuống (9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990600"/>
            <a:ext cx="70104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5" name="TextBox 1"/>
          <p:cNvSpPr txBox="1"/>
          <p:nvPr/>
        </p:nvSpPr>
        <p:spPr>
          <a:xfrm>
            <a:off x="3200400" y="5556250"/>
            <a:ext cx="2590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2" descr="C:\Users\Administrator\Desktop\New folder\tải xuống (91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685800"/>
            <a:ext cx="7467600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TextBox 1"/>
          <p:cNvSpPr txBox="1"/>
          <p:nvPr/>
        </p:nvSpPr>
        <p:spPr>
          <a:xfrm>
            <a:off x="3124200" y="5410200"/>
            <a:ext cx="3200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ngao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Picture 3" descr="C:\Users\Administrator\Desktop\New folder\tải xuống (92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38" y="381000"/>
            <a:ext cx="8056562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TextBox 1"/>
          <p:cNvSpPr txBox="1"/>
          <p:nvPr/>
        </p:nvSpPr>
        <p:spPr>
          <a:xfrm>
            <a:off x="3352800" y="5715000"/>
            <a:ext cx="281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Picture 2" descr="C:\Users\Administrator\Desktop\New folder\images (26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990600"/>
            <a:ext cx="61722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7" name="TextBox 1"/>
          <p:cNvSpPr txBox="1"/>
          <p:nvPr/>
        </p:nvSpPr>
        <p:spPr>
          <a:xfrm>
            <a:off x="3048000" y="4876800"/>
            <a:ext cx="2743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6" name="Picture 4" descr="BLUE_GIL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2057400"/>
            <a:ext cx="3048000" cy="169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7" name="Picture 6" descr="cá m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8" name="Picture 3" descr="cá tr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20637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</p:pic>
      <p:pic>
        <p:nvPicPr>
          <p:cNvPr id="93189" name="Picture 93188" descr="small_rgz1293422097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733800"/>
            <a:ext cx="3962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0" name="Picture 5" descr="catrắ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52578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1" name="Picture 93190" descr="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57400"/>
            <a:ext cx="3048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2" name="Picture 4" descr="con c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24000"/>
            <a:ext cx="3048000" cy="2439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0" name="Picture 2" descr="C:\Users\Administrator\Desktop\New folder\tải xuống (9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457200"/>
            <a:ext cx="57912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1" name="TextBox 1"/>
          <p:cNvSpPr txBox="1"/>
          <p:nvPr/>
        </p:nvSpPr>
        <p:spPr>
          <a:xfrm>
            <a:off x="2743200" y="5029200"/>
            <a:ext cx="3429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pic>
        <p:nvPicPr>
          <p:cNvPr id="74755" name="Picture 4" descr="DriftAway_1007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74756" name="WordArt 5"/>
          <p:cNvSpPr>
            <a:spLocks noTextEdit="1"/>
          </p:cNvSpPr>
          <p:nvPr/>
        </p:nvSpPr>
        <p:spPr>
          <a:xfrm>
            <a:off x="1295400" y="2819400"/>
            <a:ext cx="64246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Avant" pitchFamily="34" charset="0"/>
                <a:ea typeface=".VnAvant" pitchFamily="34" charset="0"/>
              </a:rPr>
              <a:t>Trò chơi: Ai tinh mắt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Avant" pitchFamily="34" charset="0"/>
              <a:ea typeface=".VnAvant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7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4495800"/>
            <a:ext cx="249555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71800"/>
            <a:ext cx="2590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2819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67000"/>
            <a:ext cx="1676400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2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7244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3" name="Rectangle 29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>
              <a:latin typeface="Arial" panose="020B0604020202020204" pitchFamily="34" charset="0"/>
            </a:endParaRPr>
          </a:p>
        </p:txBody>
      </p:sp>
      <p:pic>
        <p:nvPicPr>
          <p:cNvPr id="85022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04800"/>
            <a:ext cx="714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5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3581400"/>
            <a:ext cx="4572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4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57200"/>
            <a:ext cx="97155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5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228600"/>
            <a:ext cx="7429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6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5800" y="381000"/>
            <a:ext cx="609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7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0400" y="228600"/>
            <a:ext cx="914400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8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152400"/>
            <a:ext cx="1752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9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0" y="914400"/>
            <a:ext cx="83820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3526E-6 L -0.5823 0.4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8382E-6 L -0.19167 0.475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555 L 0.05833 0.63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87283E-6 L 0.53593 0.255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8 0.00555 L 0.06355 0.63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7283E-6 L -0.6 0.799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5618 L 0.35416 0.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3" name="WordArt 5"/>
          <p:cNvSpPr>
            <a:spLocks noTextEdit="1"/>
          </p:cNvSpPr>
          <p:nvPr/>
        </p:nvSpPr>
        <p:spPr>
          <a:xfrm>
            <a:off x="1066800" y="1295400"/>
            <a:ext cx="7143750" cy="2357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chơi: 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Khoanh tròn con vật sống dưới nước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2"/>
          <p:cNvSpPr/>
          <p:nvPr/>
        </p:nvSpPr>
        <p:spPr>
          <a:xfrm>
            <a:off x="1447800" y="990600"/>
            <a:ext cx="6172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 có lợi ích gì? Các con được ăn cá bao giờ chưa?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44550" y="990600"/>
            <a:ext cx="738505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thức ăn cho con người v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vật, 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cảnh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vitamin D, E, canxi, omega-3, DHA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lợi cho tim mạch, thị giác, tăng cường hệ miễn dịch, giúp xương chắc khỏe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143000"/>
            <a:ext cx="73914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dinh dưỡng sức khỏe cho trẻ: cá l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r>
              <a:rPr lang="vi-VN" altLang="x-non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động vật cung cấp rất nhiều chất đạm cho cơ thể, các con nhớ ăn cá để cho cơ thể khỏe mạnh nhé.</a:t>
            </a:r>
            <a:endParaRPr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</a:p>
        </p:txBody>
      </p:sp>
      <p:pic>
        <p:nvPicPr>
          <p:cNvPr id="21507" name="Picture 4" descr="GICAOC56GKCAUIT8NXCARICXOSCAYSUJ0YCAJY3S1HCA4TV5SGCA90VUARCA7OT2RPCA1HCQJQCA4QM3MICA4UCT7RCAKC8E1CCA0S4IRICA1POVLTCAHOE6YHCAX2AM4HCALY3ADHCAJX56MBCADRWOR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1508" name="WordArt 5"/>
          <p:cNvSpPr>
            <a:spLocks noTextEdit="1"/>
          </p:cNvSpPr>
          <p:nvPr/>
        </p:nvSpPr>
        <p:spPr>
          <a:xfrm>
            <a:off x="1676400" y="2514600"/>
            <a:ext cx="5457825" cy="1195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 i="1">
                <a:solidFill>
                  <a:srgbClr val="0070C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món ăn chế biến từ cá</a:t>
            </a:r>
            <a:endParaRPr lang="en-US" sz="3600" b="1" i="1">
              <a:solidFill>
                <a:srgbClr val="0070C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2486</Words>
  <Application>WPS Presentation</Application>
  <PresentationFormat>On-screen Show</PresentationFormat>
  <Paragraphs>196</Paragraphs>
  <Slides>63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5" baseType="lpstr">
      <vt:lpstr>Arial</vt:lpstr>
      <vt:lpstr>SimSun</vt:lpstr>
      <vt:lpstr>Wingdings</vt:lpstr>
      <vt:lpstr>Calibri</vt:lpstr>
      <vt:lpstr>Times New Roman</vt:lpstr>
      <vt:lpstr>.VnAvant</vt:lpstr>
      <vt:lpstr>Segoe Print</vt:lpstr>
      <vt:lpstr>.VnTime</vt:lpstr>
      <vt:lpstr>.VnBlack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2</cp:revision>
  <dcterms:created xsi:type="dcterms:W3CDTF">2010-12-17T12:08:29Z</dcterms:created>
  <dcterms:modified xsi:type="dcterms:W3CDTF">2024-03-25T14:35:48Z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170FC4E3E05F424D9EBAC74100A1338B_13</vt:lpwstr>
  </property>
  <property fmtid="{D5CDD505-2E9C-101B-9397-08002B2CF9AE}" pid="3" name="KSOProductBuildVer">
    <vt:lpwstr>1033-12.2.0.13489</vt:lpwstr>
  </property>
</Properties>
</file>