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8" r:id="rId15"/>
    <p:sldId id="267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0" d="100"/>
          <a:sy n="60" d="100"/>
        </p:scale>
        <p:origin x="55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20E2-64D6-42DA-9AE0-437F51CA7B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8329B-C52B-465F-B368-15C73E6C5F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224405" y="1527810"/>
            <a:ext cx="8956040" cy="472694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noAutofit/>
          </a:bodyPr>
          <a:p>
            <a:pPr algn="ctr"/>
            <a:r>
              <a:rPr lang="vi-VN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TRIẾT HỌC MAC-LÊNIN         </a:t>
            </a:r>
            <a:endParaRPr lang="vi-VN" alt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vi-VN" alt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80" b="94511" l="9880" r="930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189" y="1115602"/>
            <a:ext cx="4546112" cy="4546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90" y="1700780"/>
            <a:ext cx="3789632" cy="3789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422" y="1367588"/>
            <a:ext cx="4182979" cy="4182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3947" y="2146212"/>
            <a:ext cx="91841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tam </a:t>
            </a:r>
            <a:r>
              <a:rPr lang="en-US" sz="6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endParaRPr lang="en-US" sz="6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2454442" y="1010653"/>
            <a:ext cx="7299158" cy="468429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8841" y="3041666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Luyện tập</a:t>
            </a:r>
            <a:endParaRPr lang="en-US" sz="8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99" y="879578"/>
            <a:ext cx="4809764" cy="5098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884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61999"/>
            <a:ext cx="6096001" cy="609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810" y="289757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Hoạt động 3: Trò chơi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4694" y="2959586"/>
            <a:ext cx="4812631" cy="1510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Trò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chơi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 1: </a:t>
            </a:r>
            <a:endParaRPr lang="vi-VN" sz="4400" b="1" dirty="0">
              <a:effectLst/>
              <a:latin typeface="Times New Roman" panose="02020603050405020304" pitchFamily="18" charset="0"/>
              <a:ea typeface="Helvetica" panose="020B0604020202020204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Ai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nhanh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nhất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" name="FiveLittleDucks-SuperSimpleSongs-53509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220" y="5690936"/>
            <a:ext cx="1042737" cy="1042737"/>
          </a:xfrm>
          <a:prstGeom prst="rect">
            <a:avLst/>
          </a:prstGeom>
        </p:spPr>
      </p:pic>
      <p:sp>
        <p:nvSpPr>
          <p:cNvPr id="7" name="Sun 6"/>
          <p:cNvSpPr/>
          <p:nvPr/>
        </p:nvSpPr>
        <p:spPr>
          <a:xfrm>
            <a:off x="9561095" y="192506"/>
            <a:ext cx="2261937" cy="1957137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99873" y="1355376"/>
            <a:ext cx="64489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8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Trò chơi 2: </a:t>
            </a:r>
            <a:endParaRPr lang="vi-VN" sz="8800" b="1" dirty="0">
              <a:effectLst/>
              <a:latin typeface="Times New Roman" panose="02020603050405020304" pitchFamily="18" charset="0"/>
              <a:ea typeface="Helvetica" panose="020B0604020202020204" pitchFamily="34" charset="0"/>
            </a:endParaRPr>
          </a:p>
          <a:p>
            <a:pPr algn="ctr"/>
            <a:r>
              <a:rPr lang="vi-VN" sz="8800" b="1" dirty="0">
                <a:effectLst/>
                <a:latin typeface="Times New Roman" panose="02020603050405020304" pitchFamily="18" charset="0"/>
                <a:ea typeface="Helvetica" panose="020B0604020202020204" pitchFamily="34" charset="0"/>
              </a:rPr>
              <a:t>Bé thử tài</a:t>
            </a:r>
            <a:endParaRPr lang="en-US" sz="8800" dirty="0"/>
          </a:p>
        </p:txBody>
      </p:sp>
      <p:pic>
        <p:nvPicPr>
          <p:cNvPr id="6" name="beat mot con v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5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599" y="5755104"/>
            <a:ext cx="802105" cy="80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vi-VN" altLang="en-US"/>
              <a:t>MÔN </a:t>
            </a:r>
            <a:r>
              <a:rPr lang="vi-VN" altLang="en-US"/>
              <a:t>HỌC :TRIẾT HỌC MÁC-</a:t>
            </a:r>
            <a:r>
              <a:rPr lang="vi-VN" altLang="en-US"/>
              <a:t>LÊNIN</a:t>
            </a:r>
            <a:endParaRPr lang="vi-V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vi-V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5413" y="1770514"/>
            <a:ext cx="60935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i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noFill/>
                <a:latin typeface="+mj-lt"/>
                <a:ea typeface="SimSun" panose="02010600030101010101" pitchFamily="2" charset="-122"/>
              </a:rPr>
              <a:t>Hoạt động 1:</a:t>
            </a:r>
            <a:endParaRPr lang="vi-VN" sz="5400" b="1" i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noFill/>
              <a:latin typeface="+mj-lt"/>
              <a:ea typeface="SimSun" panose="02010600030101010101" pitchFamily="2" charset="-122"/>
            </a:endParaRPr>
          </a:p>
          <a:p>
            <a:pPr algn="ctr"/>
            <a:r>
              <a:rPr lang="vi-VN" sz="5400" b="1" i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noFill/>
                <a:latin typeface="+mj-lt"/>
                <a:ea typeface="SimSun" panose="02010600030101010101" pitchFamily="2" charset="-122"/>
              </a:rPr>
              <a:t> </a:t>
            </a:r>
            <a:r>
              <a:rPr lang="vi-V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noFill/>
                <a:latin typeface="+mj-lt"/>
                <a:ea typeface="SimSun" panose="02010600030101010101" pitchFamily="2" charset="-122"/>
              </a:rPr>
              <a:t>Ôn Nhận biết m</a:t>
            </a:r>
            <a:r>
              <a:rPr lang="vi-V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noFill/>
                <a:latin typeface="+mj-lt"/>
                <a:ea typeface=".VnTime" panose="020B7200000000000000" pitchFamily="34" charset="0"/>
              </a:rPr>
              <a:t>à</a:t>
            </a:r>
            <a:r>
              <a:rPr lang="vi-V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noFill/>
                <a:latin typeface="+mj-lt"/>
                <a:ea typeface="SimSun" panose="02010600030101010101" pitchFamily="2" charset="-122"/>
              </a:rPr>
              <a:t>u đỏ, màu vàng</a:t>
            </a:r>
            <a:endParaRPr 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noFill/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9744" y="794479"/>
            <a:ext cx="5592580" cy="5592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741" y="1486525"/>
            <a:ext cx="5592580" cy="5592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226" y="490927"/>
            <a:ext cx="5592580" cy="5592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711" y="1265420"/>
            <a:ext cx="5592580" cy="5592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196" y="269822"/>
            <a:ext cx="5592580" cy="5592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199" y="1265420"/>
            <a:ext cx="5592580" cy="5592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2486" y="48717"/>
            <a:ext cx="5592580" cy="5592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75" b="97344" l="3125" r="94375">
                        <a14:foregroundMark x1="67813" y1="42500" x2="67813" y2="42500"/>
                        <a14:foregroundMark x1="74844" y1="84688" x2="74844" y2="8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50988" y="2178571"/>
            <a:ext cx="5592580" cy="55925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60" y="2816276"/>
            <a:ext cx="2836572" cy="32672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093" y="2565505"/>
            <a:ext cx="2836572" cy="32672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344" y="2786610"/>
            <a:ext cx="2836572" cy="32672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115" y="2957119"/>
            <a:ext cx="2836572" cy="32672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00" l="0" r="100000">
                        <a14:foregroundMark x1="1833" y1="87167" x2="94417" y2="91167"/>
                        <a14:foregroundMark x1="2083" y1="94000" x2="97833" y2="96333"/>
                        <a14:foregroundMark x1="74667" y1="30500" x2="74667" y2="30500"/>
                      </a14:backgroundRemoval>
                    </a14:imgEffect>
                  </a14:imgLayer>
                </a14:imgProps>
              </a:ext>
            </a:extLst>
          </a:blip>
          <a:srcRect t="56560"/>
          <a:stretch>
            <a:fillRect/>
          </a:stretch>
        </p:blipFill>
        <p:spPr>
          <a:xfrm>
            <a:off x="-64423" y="5371474"/>
            <a:ext cx="12545110" cy="14918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627" y1="37107" x2="17910" y2="50105"/>
                        <a14:foregroundMark x1="25672" y1="13417" x2="25672" y2="13417"/>
                        <a14:foregroundMark x1="11791" y1="13417" x2="11791" y2="13417"/>
                        <a14:foregroundMark x1="40896" y1="21174" x2="42537" y2="21174"/>
                        <a14:foregroundMark x1="40896" y1="11111" x2="55821" y2="47799"/>
                        <a14:foregroundMark x1="79851" y1="7547" x2="64030" y2="48637"/>
                        <a14:foregroundMark x1="79851" y1="19916" x2="95224" y2="16143"/>
                        <a14:foregroundMark x1="2537" y1="42138" x2="20448" y2="38574"/>
                        <a14:foregroundMark x1="6716" y1="50734" x2="6716" y2="57233"/>
                        <a14:foregroundMark x1="11940" y1="14885" x2="8358" y2="24948"/>
                        <a14:foregroundMark x1="26866" y1="13417" x2="18209" y2="21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96235" y="1880638"/>
            <a:ext cx="2514580" cy="2318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12 0.0949 L 0.10912 0.09514 C 0.11094 0.11389 0.11133 0.13356 0.11458 0.15185 C 0.11589 0.15949 0.12005 0.16458 0.12253 0.17106 C 0.13568 0.2044 0.13151 0.20671 0.15742 0.22338 C 0.16862 0.23055 0.1806 0.23333 0.19219 0.23773 C 0.23776 0.25463 0.20521 0.2412 0.24297 0.25185 C 0.25287 0.25463 0.26263 0.25833 0.2724 0.26157 C 0.29297 0.25671 0.3138 0.25463 0.33412 0.24722 C 0.33997 0.2449 0.34492 0.23796 0.35013 0.23287 C 0.35807 0.225 0.36263 0.2169 0.36888 0.2044 C 0.37188 0.19838 0.3737 0.19097 0.37695 0.18518 C 0.38099 0.17801 0.3862 0.17338 0.39037 0.1662 C 0.39258 0.16227 0.39401 0.15671 0.3957 0.15185 C 0.39844 0.14421 0.40078 0.13588 0.40365 0.12824 C 0.40612 0.12152 0.40912 0.11551 0.41172 0.10902 C 0.41263 0.1044 0.41367 0.09977 0.41445 0.0949 C 0.41732 0.07592 0.41836 0.05602 0.4224 0.03773 C 0.42422 0.02986 0.42656 0.02222 0.42787 0.01389 C 0.43021 -0.00209 0.43138 -0.01806 0.4332 -0.03403 C 0.43542 -0.05417 0.43698 -0.07084 0.44115 -0.09098 C 0.44427 -0.10556 0.44831 -0.11945 0.45195 -0.1338 C 0.45365 -0.14954 0.45182 -0.16829 0.45729 -0.18125 C 0.47526 -0.22408 0.46836 -0.20648 0.47865 -0.2338 C 0.47956 -0.24167 0.47956 -0.25 0.48138 -0.25741 C 0.4832 -0.26482 0.48659 -0.27037 0.48945 -0.27662 C 0.50625 -0.31412 0.49675 -0.29746 0.51615 -0.31945 C 0.52162 -0.32547 0.5263 -0.33426 0.53229 -0.33843 C 0.53815 -0.34236 0.54479 -0.34098 0.55104 -0.34329 C 0.5582 -0.34584 0.56537 -0.34908 0.5724 -0.35278 C 0.57787 -0.35556 0.58294 -0.36065 0.58854 -0.36227 C 0.6 -0.36551 0.61172 -0.36551 0.62331 -0.3669 L 1.06263 -0.36227 C 1.06628 -0.36227 1.07005 -0.36019 1.07331 -0.35741 C 1.08568 -0.34769 1.08919 -0.3382 1.10013 -0.32408 C 1.10534 -0.31736 1.11628 -0.3051 1.11628 -0.30486 C 1.12917 -0.2706 1.12409 -0.28681 1.13229 -0.25741 C 1.1332 -0.24792 1.13607 -0.23843 1.13503 -0.22894 C 1.13333 -0.21505 1.12891 -0.20232 1.12422 -0.19074 C 1.12162 -0.18449 1.11758 -0.17986 1.11354 -0.17662 C 1.09662 -0.16273 1.08125 -0.1581 1.06263 -0.15764 L 0.74922 -0.15278 C 0.72552 -0.1213 0.7306 -0.13935 0.72513 -0.10996 C 0.73008 -0.07778 0.73021 -0.0581 0.74115 -0.03403 C 0.74518 -0.025 0.75052 -0.01852 0.75456 -0.00996 C 0.75951 0.00046 0.76224 0.01435 0.76797 0.02338 C 0.77591 0.03541 0.78542 0.04375 0.79479 0.05208 L 0.80547 0.06157 L 0.80547 0.0618 L 0.80547 0.06157 L 0.80547 0.0618 " pathEditMode="relative" rAng="0" ptsTypes="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2" y="-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dan-ong-keu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27" y1="37107" x2="17910" y2="50105"/>
                        <a14:foregroundMark x1="25672" y1="13417" x2="25672" y2="13417"/>
                        <a14:foregroundMark x1="11791" y1="13417" x2="11791" y2="13417"/>
                        <a14:foregroundMark x1="40896" y1="21174" x2="42537" y2="21174"/>
                        <a14:foregroundMark x1="40896" y1="11111" x2="55821" y2="47799"/>
                        <a14:foregroundMark x1="79851" y1="7547" x2="64030" y2="48637"/>
                        <a14:foregroundMark x1="79851" y1="19916" x2="95224" y2="16143"/>
                        <a14:foregroundMark x1="2537" y1="42138" x2="20448" y2="38574"/>
                        <a14:foregroundMark x1="6716" y1="50734" x2="6716" y2="57233"/>
                        <a14:foregroundMark x1="11940" y1="14885" x2="8358" y2="24948"/>
                        <a14:foregroundMark x1="26866" y1="13417" x2="18209" y2="21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42256" y="3364832"/>
            <a:ext cx="2514580" cy="2318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8 -0.11458 L 0.17656 0.05394 C 0.17799 0.02222 0.17799 -0.00625 0.18112 -0.0375 C 0.18151 -0.04699 0.1832 -0.05625 0.18503 -0.06551 C 0.18529 -0.07106 0.18633 -0.07662 0.18711 -0.08194 C 0.1918 -0.09884 0.20299 -0.12662 0.20872 -0.13796 C 0.21302 -0.14745 0.21836 -0.15671 0.22448 -0.16389 C 0.23203 -0.17268 0.24557 -0.17199 0.25339 -0.17315 C 0.26003 -0.17014 0.26849 -0.17245 0.27279 -0.16389 C 0.27969 -0.15092 0.28503 -0.11458 0.28503 -0.11435 C 0.28594 -0.10208 0.28503 -0.08912 0.28763 -0.07731 C 0.2901 -0.06342 0.29557 -0.0493 0.30208 -0.03981 C 0.30339 -0.03796 0.3043 -0.03657 0.30612 -0.03518 C 0.3069 -0.03264 0.30729 -0.0294 0.30872 -0.02801 C 0.31107 -0.02592 0.31393 -0.02662 0.31654 -0.02569 C 0.32096 -0.0243 0.32539 -0.02268 0.32982 -0.02106 C 0.34023 -0.02569 0.35169 -0.02592 0.36133 -0.03518 C 0.3651 -0.03866 0.3651 -0.04884 0.36654 -0.05625 C 0.37448 -0.09791 0.36549 -0.06736 0.37708 -0.11458 C 0.37891 -0.12199 0.38112 -0.1287 0.38372 -0.13565 C 0.39375 -0.16921 0.39466 -0.18241 0.40482 -0.2294 C 0.40846 -0.24722 0.41224 -0.26481 0.41523 -0.2831 C 0.41797 -0.3 0.42096 -0.32291 0.42578 -0.33935 C 0.42852 -0.34838 0.43216 -0.35625 0.43503 -0.36504 C 0.44049 -0.38356 0.44271 -0.4081 0.45156 -0.42106 C 0.47357 -0.45069 0.45378 -0.42569 0.48242 -0.45393 C 0.48424 -0.45578 0.48568 -0.45926 0.48763 -0.46088 C 0.49271 -0.46551 0.49818 -0.46898 0.50339 -0.47268 C 0.5069 -0.47523 0.51029 -0.47893 0.51393 -0.47963 L 0.52448 -0.48194 C 0.53503 -0.48148 0.55872 -0.49051 0.57187 -0.475 C 0.57552 -0.4706 0.57891 -0.46574 0.58242 -0.46088 C 0.5845 -0.45717 0.58763 -0.45393 0.59023 -0.4493 C 0.59687 -0.43518 0.60312 -0.41481 0.60742 -0.39768 C 0.61029 -0.38634 0.61211 -0.37384 0.61523 -0.36273 C 0.61914 -0.34884 0.62305 -0.33565 0.62839 -0.32291 C 0.63112 -0.31597 0.63477 -0.31065 0.63711 -0.30416 C 0.64023 -0.29815 0.6431 -0.2919 0.64557 -0.28541 C 0.64753 -0.2787 0.64974 -0.27106 0.65208 -0.26435 C 0.65365 -0.26018 0.65482 -0.25625 0.65742 -0.25278 C 0.66094 -0.24629 0.66719 -0.24074 0.67187 -0.23866 C 0.67526 -0.23703 0.67891 -0.23703 0.68242 -0.23634 C 0.70234 -0.22754 0.68828 -0.23264 0.73372 -0.24097 C 0.73893 -0.24213 0.74505 -0.24421 0.75078 -0.2456 C 0.75482 -0.24884 0.75885 -0.25139 0.76263 -0.25509 C 0.77344 -0.26528 0.76159 -0.26088 0.77708 -0.26898 C 0.78086 -0.27129 0.78594 -0.27199 0.79023 -0.27384 C 0.79115 -0.2743 0.79297 -0.27523 0.79427 -0.27616 C 0.80039 -0.27523 0.80599 -0.275 0.81224 -0.27384 C 0.81484 -0.27338 0.81745 -0.27384 0.81927 -0.27153 C 0.82214 -0.26713 0.82305 -0.26041 0.82578 -0.25509 L 0.82839 -0.23866 L 0.82982 -0.23866 " pathEditMode="relative" rAng="0" ptsTypes="AAAAAAAAAAAAAAAAAAAAAAAAAAAAAAAAAAAAAAAAAAAAAAAAAAAAA">
                                      <p:cBhvr>
                                        <p:cTn id="6" dur="6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0" y="-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an-ong-keu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3663" y="1579965"/>
            <a:ext cx="6593305" cy="225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4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Hoạt</a:t>
            </a:r>
            <a:r>
              <a:rPr lang="en-US" sz="4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động</a:t>
            </a:r>
            <a:r>
              <a:rPr lang="en-US" sz="4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2:</a:t>
            </a:r>
            <a:r>
              <a:rPr lang="en-US" sz="4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vi-VN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500"/>
              </a:spcAft>
            </a:pP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vi-VN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và gọi tên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vi-VN" sz="4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500"/>
              </a:spcAft>
            </a:pP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tròn</a:t>
            </a:r>
            <a:r>
              <a:rPr lang="vi-VN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tam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48526" y="581526"/>
            <a:ext cx="5694947" cy="56949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01053" y="822157"/>
            <a:ext cx="5694947" cy="56949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2.22222E-6 L 0.04362 0.00069 C 0.05794 0.00092 0.07227 0.00185 0.08646 0.00185 C 0.11992 0.00185 0.18685 0.00069 0.18685 0.00069 C 0.19649 2.22222E-6 0.20599 -0.0007 0.21563 -0.00116 C 0.22305 -0.00162 0.23034 -0.00162 0.23763 -0.00185 C 0.2418 -0.00185 0.2461 -0.00209 0.25026 -0.00232 C 0.29922 -0.00185 0.34805 -0.00185 0.39688 -0.00047 C 0.41211 -0.00023 0.41667 0.00185 0.42917 0.0037 C 0.43112 0.00393 0.43307 0.00416 0.43503 0.0044 C 0.44961 0.00416 0.46419 0.00416 0.47878 0.0037 C 0.4819 0.0037 0.48815 0.00254 0.48815 0.00231 L 0.48815 0.00254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1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Presentation</Application>
  <PresentationFormat>Widescreen</PresentationFormat>
  <Paragraphs>24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Calibri</vt:lpstr>
      <vt:lpstr>.VnTime</vt:lpstr>
      <vt:lpstr>Segoe Print</vt:lpstr>
      <vt:lpstr>Helvetica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 THO CAO</dc:creator>
  <cp:lastModifiedBy>gatty123 nhung</cp:lastModifiedBy>
  <cp:revision>4</cp:revision>
  <dcterms:created xsi:type="dcterms:W3CDTF">2024-01-15T11:15:00Z</dcterms:created>
  <dcterms:modified xsi:type="dcterms:W3CDTF">2024-02-27T13:07:39Z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29617D922A3B45E5A15936D7860B818B_12</vt:lpwstr>
  </property>
  <property fmtid="{D5CDD505-2E9C-101B-9397-08002B2CF9AE}" pid="3" name="KSOProductBuildVer">
    <vt:lpwstr>1033-12.2.0.13431</vt:lpwstr>
  </property>
</Properties>
</file>