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7"/>
  </p:notesMasterIdLst>
  <p:sldIdLst>
    <p:sldId id="261" r:id="rId4"/>
    <p:sldId id="304" r:id="rId5"/>
    <p:sldId id="287" r:id="rId6"/>
    <p:sldId id="288" r:id="rId7"/>
    <p:sldId id="320" r:id="rId8"/>
    <p:sldId id="322" r:id="rId9"/>
    <p:sldId id="321" r:id="rId10"/>
    <p:sldId id="305" r:id="rId11"/>
    <p:sldId id="291" r:id="rId12"/>
    <p:sldId id="292" r:id="rId13"/>
    <p:sldId id="324" r:id="rId14"/>
    <p:sldId id="325" r:id="rId15"/>
    <p:sldId id="263" r:id="rId16"/>
    <p:sldId id="296" r:id="rId17"/>
    <p:sldId id="293" r:id="rId18"/>
    <p:sldId id="294" r:id="rId19"/>
    <p:sldId id="339" r:id="rId20"/>
    <p:sldId id="297" r:id="rId21"/>
    <p:sldId id="284" r:id="rId22"/>
    <p:sldId id="298" r:id="rId23"/>
    <p:sldId id="299" r:id="rId24"/>
    <p:sldId id="303" r:id="rId25"/>
    <p:sldId id="302" r:id="rId2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70"/>
    <p:restoredTop sz="94660"/>
  </p:normalViewPr>
  <p:slideViewPr>
    <p:cSldViewPr showGuides="1">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A95AF83-F9B9-491E-82CA-D70C4E643E50}"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5489DD23-7925-4016-A9B5-4AF2E2A3091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Title 1"/>
          <p:cNvSpPr>
            <a:spLocks noGrp="1"/>
          </p:cNvSpPr>
          <p:nvPr>
            <p:ph type="ctrTitle"/>
          </p:nvPr>
        </p:nvSpPr>
        <p:spPr>
          <a:xfrm>
            <a:off x="304800" y="1447800"/>
            <a:ext cx="8839200" cy="3276600"/>
          </a:xfrm>
        </p:spPr>
        <p:txBody>
          <a:bodyPr vert="horz" wrap="square" lIns="91440" tIns="45720" rIns="91440" bIns="45720" anchor="ctr" anchorCtr="0"/>
          <a:lstStyle>
            <a:lvl1pPr lvl="0">
              <a:buClrTx/>
              <a:buSzTx/>
              <a:buFontTx/>
              <a:defRPr/>
            </a:lvl1pPr>
          </a:lstStyle>
          <a:p>
            <a:pPr lvl="0" eaLnBrk="1" hangingPunct="1"/>
            <a:r>
              <a:rPr lang="en-US" altLang="en-US" sz="2000" b="1" u="sng" dirty="0">
                <a:solidFill>
                  <a:srgbClr val="006600"/>
                </a:solidFill>
                <a:latin typeface="Times New Roman" panose="02020603050405020304" pitchFamily="18" charset="0"/>
                <a:cs typeface="Times New Roman" panose="02020603050405020304" pitchFamily="18" charset="0"/>
              </a:rPr>
              <a:t>ĐỀ TÀI:</a:t>
            </a:r>
            <a:br>
              <a:rPr lang="en-US" altLang="en-US" sz="2000" b="1" dirty="0">
                <a:solidFill>
                  <a:srgbClr val="006600"/>
                </a:solidFill>
                <a:latin typeface="Times New Roman" panose="02020603050405020304" pitchFamily="18" charset="0"/>
                <a:cs typeface="Times New Roman" panose="02020603050405020304" pitchFamily="18" charset="0"/>
              </a:rPr>
            </a:br>
            <a:r>
              <a:rPr lang="en-US" altLang="en-US" sz="2000" b="1" dirty="0">
                <a:latin typeface="Times New Roman" panose="02020603050405020304" pitchFamily="18" charset="0"/>
                <a:cs typeface="Times New Roman" panose="02020603050405020304" pitchFamily="18" charset="0"/>
              </a:rPr>
              <a:t> BIỆN PHÁP GIÚP TRẺ TỰ BẢO VỆ BẢN THÂN PHÒNG, CHỐNG</a:t>
            </a:r>
            <a:br>
              <a:rPr lang="en-US" altLang="en-US" sz="2000" b="1" dirty="0">
                <a:latin typeface="Times New Roman" panose="02020603050405020304" pitchFamily="18" charset="0"/>
                <a:cs typeface="Times New Roman" panose="02020603050405020304" pitchFamily="18" charset="0"/>
              </a:rPr>
            </a:br>
            <a:r>
              <a:rPr lang="en-US" altLang="en-US" sz="2000" b="1" dirty="0">
                <a:latin typeface="Times New Roman" panose="02020603050405020304" pitchFamily="18" charset="0"/>
                <a:cs typeface="Times New Roman" panose="02020603050405020304" pitchFamily="18" charset="0"/>
              </a:rPr>
              <a:t>XÂM HẠI TÌNH DỤC CHO TRẺ EM 5-6 TUỔI</a:t>
            </a:r>
            <a:endParaRPr lang="en-US" altLang="en-US" sz="2000" b="1" dirty="0">
              <a:latin typeface="Times New Roman" panose="02020603050405020304" pitchFamily="18" charset="0"/>
              <a:cs typeface="Times New Roman" panose="02020603050405020304" pitchFamily="18" charset="0"/>
            </a:endParaRPr>
          </a:p>
        </p:txBody>
      </p:sp>
      <p:sp>
        <p:nvSpPr>
          <p:cNvPr id="3075" name="Subtitle 2"/>
          <p:cNvSpPr>
            <a:spLocks noGrp="1"/>
          </p:cNvSpPr>
          <p:nvPr>
            <p:ph type="subTitle"/>
          </p:nvPr>
        </p:nvSpPr>
        <p:spPr>
          <a:xfrm>
            <a:off x="1600200" y="4876800"/>
            <a:ext cx="6629400" cy="1600200"/>
          </a:xfrm>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eaLnBrk="1" hangingPunct="1">
              <a:lnSpc>
                <a:spcPct val="80000"/>
              </a:lnSpc>
            </a:pPr>
            <a:endParaRPr lang="en-US" altLang="en-US" sz="1000" b="1" i="1" dirty="0">
              <a:solidFill>
                <a:srgbClr val="002060"/>
              </a:solidFill>
            </a:endParaRPr>
          </a:p>
          <a:p>
            <a:pPr lvl="0" eaLnBrk="1" hangingPunct="1">
              <a:lnSpc>
                <a:spcPct val="80000"/>
              </a:lnSpc>
            </a:pPr>
            <a:r>
              <a:rPr lang="en-US" altLang="en-US" b="1" dirty="0">
                <a:solidFill>
                  <a:srgbClr val="FF3300"/>
                </a:solidFill>
              </a:rPr>
              <a:t>GV </a:t>
            </a:r>
            <a:r>
              <a:rPr lang="vi-VN" altLang="en-US" b="1" dirty="0">
                <a:solidFill>
                  <a:srgbClr val="FF3300"/>
                </a:solidFill>
              </a:rPr>
              <a:t>: Ng</a:t>
            </a:r>
            <a:r>
              <a:rPr lang="vi-VN" altLang="en-US" b="1" dirty="0">
                <a:solidFill>
                  <a:srgbClr val="FF3300"/>
                </a:solidFill>
              </a:rPr>
              <a:t>uyễn Thị Tuyết </a:t>
            </a:r>
            <a:r>
              <a:rPr lang="vi-VN" altLang="en-US" b="1" dirty="0">
                <a:solidFill>
                  <a:srgbClr val="FF3300"/>
                </a:solidFill>
              </a:rPr>
              <a:t>Nhung</a:t>
            </a:r>
            <a:endParaRPr lang="vi-VN" altLang="en-US" b="1" dirty="0">
              <a:solidFill>
                <a:srgbClr val="FF3300"/>
              </a:solidFill>
            </a:endParaRPr>
          </a:p>
        </p:txBody>
      </p:sp>
      <p:sp>
        <p:nvSpPr>
          <p:cNvPr id="3076" name="Rectangle 1"/>
          <p:cNvSpPr>
            <a:spLocks noChangeArrowheads="1"/>
          </p:cNvSpPr>
          <p:nvPr/>
        </p:nvSpPr>
        <p:spPr bwMode="auto">
          <a:xfrm>
            <a:off x="304800" y="152400"/>
            <a:ext cx="84582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400" b="1" dirty="0">
                <a:solidFill>
                  <a:srgbClr val="000000"/>
                </a:solidFill>
              </a:rPr>
              <a:t>PHÒNG GIÁO DỤC VÀ ĐÀO TẠO THỊ XÃ BUÔN HỒ</a:t>
            </a:r>
            <a:endParaRPr lang="en-US" altLang="en-US" sz="2400" b="1" dirty="0">
              <a:solidFill>
                <a:srgbClr val="000000"/>
              </a:solidFill>
            </a:endParaRPr>
          </a:p>
          <a:p>
            <a:pPr marL="0" lvl="0" indent="0" algn="ctr">
              <a:spcBef>
                <a:spcPct val="0"/>
              </a:spcBef>
              <a:buNone/>
            </a:pPr>
            <a:r>
              <a:rPr lang="vi-VN" altLang="en-US" sz="2400" b="1" dirty="0">
                <a:solidFill>
                  <a:srgbClr val="000000"/>
                </a:solidFill>
              </a:rPr>
              <a:t>Trường MN Hoa </a:t>
            </a:r>
            <a:r>
              <a:rPr lang="vi-VN" altLang="en-US" sz="2400" b="1" dirty="0">
                <a:solidFill>
                  <a:srgbClr val="000000"/>
                </a:solidFill>
              </a:rPr>
              <a:t>Hồng</a:t>
            </a:r>
            <a:endParaRPr lang="vi-VN" altLang="en-US" sz="24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ox(in)">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7"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6" grpId="0"/>
      <p:bldP spid="3076" grpId="1"/>
      <p:bldP spid="3075" grpId="0" build="p"/>
      <p:bldP spid="3075"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218" name="Rectangle 1"/>
          <p:cNvSpPr/>
          <p:nvPr/>
        </p:nvSpPr>
        <p:spPr>
          <a:xfrm>
            <a:off x="1804670" y="338455"/>
            <a:ext cx="8915400" cy="68897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 Dạy trẻ một số kĩ năng thoát hiểm:</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1828800" y="990600"/>
            <a:ext cx="6753225" cy="4666615"/>
          </a:xfrm>
          <a:prstGeom prst="rect">
            <a:avLst/>
          </a:prstGeom>
          <a:noFill/>
        </p:spPr>
        <p:txBody>
          <a:bodyPr wrap="square" rtlCol="0">
            <a:noAutofit/>
          </a:bodyPr>
          <a:p>
            <a:pPr algn="just"/>
            <a:r>
              <a:rPr lang="en-US"/>
              <a:t> </a:t>
            </a:r>
            <a:r>
              <a:rPr lang="vi-VN" altLang="en-US"/>
              <a:t>   </a:t>
            </a:r>
            <a:r>
              <a:rPr lang="vi-VN" alt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Khi nghỉ tới việc bản thân mình gặp 1 tình huống gì đó nguy hiểm, bị ai đe dọa, bị giữ lại, có nguy cơ bị xâm hại…thì điều đầu tiên mà bản thân tôi nghĩ đến là phải làm sao để thoát khỏi nguy hiểm chính vì vậy mà tôi nghĩ nếu như trẻ được trang bị các kĩ năng thoát hiểm thì trẻ có thể thoát khỏi kẻ xấu và giữ được an toàn cho bản thân. Vì suy nghĩ đó tôi đã quyết định chọn hình thức : “Dạy trẻ một số kĩ năng thoát hiểm” đầu tiên. </a:t>
            </a:r>
            <a:endParaRPr lang="en-US">
              <a:solidFill>
                <a:srgbClr val="FF0000"/>
              </a:solidFill>
            </a:endParaRPr>
          </a:p>
          <a:p>
            <a:r>
              <a:rPr lang="en-US">
                <a:solidFill>
                  <a:srgbClr val="FF0000"/>
                </a:solidFill>
              </a:rPr>
              <a:t>    </a:t>
            </a:r>
            <a:endParaRPr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218" name="Rectangle 1"/>
          <p:cNvSpPr/>
          <p:nvPr/>
        </p:nvSpPr>
        <p:spPr>
          <a:xfrm>
            <a:off x="2057400" y="914400"/>
            <a:ext cx="8915400" cy="68897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 Dạy trẻ một số kĩ năng thoát hiểm:</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1337310" y="1527175"/>
            <a:ext cx="7254875" cy="4884420"/>
          </a:xfrm>
          <a:prstGeom prst="rect">
            <a:avLst/>
          </a:prstGeom>
          <a:noFill/>
        </p:spPr>
        <p:txBody>
          <a:bodyPr wrap="square" rtlCol="0">
            <a:noAutofit/>
          </a:bodyPr>
          <a:p>
            <a:r>
              <a:rPr lang="en-US">
                <a:solidFill>
                  <a:srgbClr val="FF0000"/>
                </a:solidFill>
              </a:rPr>
              <a:t> </a:t>
            </a:r>
            <a:endParaRPr lang="en-US">
              <a:solidFill>
                <a:srgbClr val="FF0000"/>
              </a:solidFill>
            </a:endParaRPr>
          </a:p>
          <a:p>
            <a:pPr algn="just"/>
            <a:r>
              <a:rPr lang="en-US">
                <a:solidFill>
                  <a:srgbClr val="FF0000"/>
                </a:solidFill>
              </a:rPr>
              <a:t>    </a:t>
            </a:r>
            <a:r>
              <a:rPr lang="vi-VN" altLang="en-US">
                <a:solidFill>
                  <a:srgbClr val="FF0000"/>
                </a:solidFill>
              </a:rPr>
              <a:t>      </a:t>
            </a:r>
            <a:r>
              <a:rPr lang="en-US" sz="2400">
                <a:solidFill>
                  <a:srgbClr val="FF0000"/>
                </a:solidFill>
                <a:latin typeface="Times New Roman" panose="02020603050405020304" pitchFamily="18" charset="0"/>
                <a:cs typeface="Times New Roman" panose="02020603050405020304" pitchFamily="18" charset="0"/>
              </a:rPr>
              <a:t>Hình thức này tôi thường dạy cho trẻ vào các giờ hoạt động chiều, dạy kĩ cách thức cho trẻ sau đó tôi tổ chức cho trẻ các buổi diễn tập. Chính tôi sẽ vào vai kẻ xấu, tiếp cận từ phía sau trẻ, khi tôi tiếp cận từ phía sau như vậy thì tôi dạy trẻ sẽ trượt xuống để thoát khỏi vòng tay kẻ xấu.Bước tiếp theo, tôi dạy trẻ nằm ngay xuống và ôm chặt lấy chân của tôi, qua bước đó thì sẽ khiến cho kẻ xấu không làm gì khác được.Tôi giải thích cho trẻ hiểu khoảng thời gian bám vào chân kẻ xấu nhằm để kéo dài thời gian, trong lúc đó tôi dặn trẻ phải cố gào thét thật lớn cầu xin sự trợ giúp từ những người xung quanh. </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8"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218" name="Rectangle 1"/>
          <p:cNvSpPr/>
          <p:nvPr/>
        </p:nvSpPr>
        <p:spPr>
          <a:xfrm>
            <a:off x="1676400" y="304800"/>
            <a:ext cx="8915400" cy="68897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sz="4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 Dạy trẻ một số kĩ năng thoát hiểm:</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1323975" y="1045845"/>
            <a:ext cx="7558405" cy="4769485"/>
          </a:xfrm>
          <a:prstGeom prst="rect">
            <a:avLst/>
          </a:prstGeom>
          <a:noFill/>
        </p:spPr>
        <p:txBody>
          <a:bodyPr wrap="square" rtlCol="0">
            <a:noAutofit/>
          </a:bodyPr>
          <a:p>
            <a:r>
              <a:rPr lang="en-US">
                <a:solidFill>
                  <a:srgbClr val="FF0000"/>
                </a:solidFill>
              </a:rPr>
              <a:t> </a:t>
            </a:r>
            <a:endParaRPr lang="en-US">
              <a:solidFill>
                <a:srgbClr val="FF0000"/>
              </a:solidFill>
            </a:endParaRPr>
          </a:p>
          <a:p>
            <a:pPr algn="just"/>
            <a:r>
              <a:rPr lang="en-US">
                <a:solidFill>
                  <a:srgbClr val="FF0000"/>
                </a:solidFill>
              </a:rPr>
              <a:t>     </a:t>
            </a:r>
            <a:r>
              <a:rPr lang="vi-VN" altLang="en-US">
                <a:solidFill>
                  <a:srgbClr val="FF0000"/>
                </a:solidFill>
              </a:rPr>
              <a:t>      </a:t>
            </a: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Qua đây tôi cũng dạy cho trẻ biết những người xung quanh có thể giúp đỡ các bé là bố mẹ, thầy cô giáo, cán bộ y tế, công an, chính quyền địa phương, cơ quan bảo vệ trẻ em.Cứ như thế tôi cho từng trẻ thực hiện đi thực hiện lại nhiều lần đến khi trẻ thành thạo. Và tôi còn dạy trẻ các cách thoát hiểm khác nhau như cắn vào tay kẻ xấu, la hét, chạy…Ngoài ra tôi luôn nhắc nhở trẻ mọi lúc mọi nơi, là phải luôn đề cao cảnh giác đối với bất cứ người lạ mặt nào khi không có thầy cô, cha mẹ, người thân ở bên. Đặc biệt, tuyệt đối không được nhận đồ từ người lạ nếu không có sự cho phép của cha mẹ. </a:t>
            </a:r>
            <a:endPar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lgn="just"/>
            <a:r>
              <a:rPr lang="vi-VN" alt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Mọi lúc mọi nơi tôi luôn cho trẻ nhắc lại số điện thoại của ba mẹ, số điện thoại của công an, để những lúc nguy cấp trẻ có thể sử dụng đến.</a:t>
            </a:r>
            <a:endPar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hình cô nhung 1"/>
          <p:cNvPicPr>
            <a:picLocks noChangeAspect="1"/>
          </p:cNvPicPr>
          <p:nvPr/>
        </p:nvPicPr>
        <p:blipFill>
          <a:blip r:embed="rId1"/>
          <a:stretch>
            <a:fillRect/>
          </a:stretch>
        </p:blipFill>
        <p:spPr>
          <a:xfrm>
            <a:off x="0" y="0"/>
            <a:ext cx="4602480" cy="3451860"/>
          </a:xfrm>
          <a:prstGeom prst="rect">
            <a:avLst/>
          </a:prstGeom>
        </p:spPr>
      </p:pic>
      <p:pic>
        <p:nvPicPr>
          <p:cNvPr id="3" name="Picture 2" descr="hình 3"/>
          <p:cNvPicPr>
            <a:picLocks noChangeAspect="1"/>
          </p:cNvPicPr>
          <p:nvPr/>
        </p:nvPicPr>
        <p:blipFill>
          <a:blip r:embed="rId2"/>
          <a:stretch>
            <a:fillRect/>
          </a:stretch>
        </p:blipFill>
        <p:spPr>
          <a:xfrm>
            <a:off x="4592320" y="42545"/>
            <a:ext cx="4505325" cy="3451225"/>
          </a:xfrm>
          <a:prstGeom prst="rect">
            <a:avLst/>
          </a:prstGeom>
        </p:spPr>
      </p:pic>
      <p:pic>
        <p:nvPicPr>
          <p:cNvPr id="5" name="Picture 4" descr="hình 2"/>
          <p:cNvPicPr>
            <a:picLocks noChangeAspect="1"/>
          </p:cNvPicPr>
          <p:nvPr/>
        </p:nvPicPr>
        <p:blipFill>
          <a:blip r:embed="rId2"/>
          <a:stretch>
            <a:fillRect/>
          </a:stretch>
        </p:blipFill>
        <p:spPr>
          <a:xfrm>
            <a:off x="0" y="3493770"/>
            <a:ext cx="4631055" cy="3359150"/>
          </a:xfrm>
          <a:prstGeom prst="rect">
            <a:avLst/>
          </a:prstGeom>
        </p:spPr>
      </p:pic>
      <p:pic>
        <p:nvPicPr>
          <p:cNvPr id="10" name="Picture 9" descr="hình 5"/>
          <p:cNvPicPr>
            <a:picLocks noChangeAspect="1"/>
          </p:cNvPicPr>
          <p:nvPr/>
        </p:nvPicPr>
        <p:blipFill>
          <a:blip r:embed="rId3"/>
          <a:stretch>
            <a:fillRect/>
          </a:stretch>
        </p:blipFill>
        <p:spPr>
          <a:xfrm>
            <a:off x="4651375" y="3519805"/>
            <a:ext cx="4456430" cy="33381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p:cNvPicPr>
            <a:picLocks noGrp="1" noChangeAspect="1"/>
          </p:cNvPicPr>
          <p:nvPr>
            <p:ph idx="1"/>
          </p:nvPr>
        </p:nvPicPr>
        <p:blipFill>
          <a:blip r:embed="rId1"/>
          <a:srcRect/>
          <a:stretch>
            <a:fillRect/>
          </a:stretch>
        </p:blipFill>
        <p:spPr>
          <a:xfrm>
            <a:off x="0" y="198438"/>
            <a:ext cx="5257800" cy="6659562"/>
          </a:xfrm>
        </p:spPr>
      </p:pic>
      <p:pic>
        <p:nvPicPr>
          <p:cNvPr id="11267" name="Picture 3" descr="QUY TẮC PANTS (ĐỒ LÓT): GIÚP TRẺ TRÁNH BỊ XÂM HẠI"/>
          <p:cNvPicPr>
            <a:picLocks noChangeAspect="1"/>
          </p:cNvPicPr>
          <p:nvPr/>
        </p:nvPicPr>
        <p:blipFill>
          <a:blip r:embed="rId2"/>
          <a:stretch>
            <a:fillRect/>
          </a:stretch>
        </p:blipFill>
        <p:spPr>
          <a:xfrm>
            <a:off x="4724400" y="0"/>
            <a:ext cx="4419600" cy="68580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2290" name="Rectangle 1"/>
          <p:cNvSpPr/>
          <p:nvPr/>
        </p:nvSpPr>
        <p:spPr>
          <a:xfrm>
            <a:off x="228600" y="1371600"/>
            <a:ext cx="8915400" cy="1323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sz="4000" b="1" dirty="0">
                <a:latin typeface="Times New Roman" panose="02020603050405020304" pitchFamily="18" charset="0"/>
                <a:cs typeface="Times New Roman" panose="02020603050405020304" pitchFamily="18" charset="0"/>
              </a:rPr>
              <a:t> </a:t>
            </a:r>
            <a:r>
              <a:rPr lang="en-US" altLang="en-US" sz="4000" b="1" dirty="0">
                <a:solidFill>
                  <a:srgbClr val="FF0000"/>
                </a:solidFill>
                <a:latin typeface="Times New Roman" panose="02020603050405020304" pitchFamily="18" charset="0"/>
                <a:cs typeface="Times New Roman" panose="02020603050405020304" pitchFamily="18" charset="0"/>
              </a:rPr>
              <a:t>* Dạy trẻ quy tắc 5 ngón tay, 4 vòng tròn</a:t>
            </a:r>
            <a:endParaRPr lang="en-US" altLang="en-US" sz="40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
          <p:cNvSpPr txBox="1"/>
          <p:nvPr/>
        </p:nvSpPr>
        <p:spPr>
          <a:xfrm>
            <a:off x="187325" y="-61912"/>
            <a:ext cx="8915400" cy="15859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800" b="1" dirty="0">
                <a:solidFill>
                  <a:srgbClr val="FF3300"/>
                </a:solidFill>
              </a:rPr>
              <a:t>DẠY TRẺ QUY TẮC 5 NGÓN TAY, 4 VÒNG TRÒN.</a:t>
            </a:r>
            <a:endParaRPr lang="en-US" altLang="en-US" sz="2800" b="1" dirty="0">
              <a:solidFill>
                <a:srgbClr val="FF3300"/>
              </a:solidFill>
            </a:endParaRPr>
          </a:p>
          <a:p>
            <a:pPr marL="0" lvl="0" indent="0">
              <a:spcBef>
                <a:spcPct val="50000"/>
              </a:spcBef>
              <a:buNone/>
            </a:pPr>
            <a:r>
              <a:rPr lang="en-US" altLang="en-US" sz="2000" b="1" dirty="0">
                <a:solidFill>
                  <a:srgbClr val="7030A0"/>
                </a:solidFill>
              </a:rPr>
              <a:t>Đây là QUY TẮC giúp trẻ hiểu được các mối quan hệ, mức độ thân thiết để tránh xa kẻ xấu, cũng là phương pháp hữu ích để ngăn cản nạn bắt cóc hay xâm hại tình dục trẻ em vẫn đang diễn ra.</a:t>
            </a:r>
            <a:r>
              <a:rPr lang="en-US" altLang="en-US" sz="2000" dirty="0">
                <a:solidFill>
                  <a:srgbClr val="7030A0"/>
                </a:solidFill>
              </a:rPr>
              <a:t> </a:t>
            </a:r>
            <a:endParaRPr lang="en-US" altLang="en-US" sz="2000" dirty="0">
              <a:solidFill>
                <a:srgbClr val="7030A0"/>
              </a:solidFill>
            </a:endParaRPr>
          </a:p>
        </p:txBody>
      </p:sp>
      <p:pic>
        <p:nvPicPr>
          <p:cNvPr id="13315" name="Picture 3" descr="quy-tac-5-ngon-tay-pacesharevn"/>
          <p:cNvPicPr>
            <a:picLocks noChangeAspect="1"/>
          </p:cNvPicPr>
          <p:nvPr/>
        </p:nvPicPr>
        <p:blipFill>
          <a:blip r:embed="rId1"/>
          <a:stretch>
            <a:fillRect/>
          </a:stretch>
        </p:blipFill>
        <p:spPr>
          <a:xfrm>
            <a:off x="228600" y="1524000"/>
            <a:ext cx="8686800" cy="53340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213485" y="1791335"/>
            <a:ext cx="6957695" cy="3345180"/>
          </a:xfrm>
          <a:prstGeom prst="rect">
            <a:avLst/>
          </a:prstGeom>
          <a:noFill/>
          <a:ln w="9525">
            <a:noFill/>
          </a:ln>
        </p:spPr>
        <p:txBody>
          <a:bodyPr>
            <a:noAutofit/>
          </a:bodyPr>
          <a:p>
            <a:r>
              <a:rPr lang="en-US" sz="1800">
                <a:solidFill>
                  <a:srgbClr val="C00000"/>
                </a:solidFill>
                <a:latin typeface="Times New Roman" panose="02020603050405020304" pitchFamily="18" charset="0"/>
              </a:rPr>
              <a:t>Tôi luôn dạy trẻ mọi lúc mọi nơi, đặc biệt trong các buổi hoạt động chiều, tổ chức thành trò chơi khi cho trẻ hoạt động ngoài trời, cho trẻ chơi với các ngón tay bằng cách tôi sẽ giơ từng ngón tay lên và yêu cầu trẻ phải làm gì khi các ngón tay được giơ lên tôi sẽ kết hợp với bài hát “1 ngón tay nhúc nhích nè! 2 ngón tay nhúc nhích…” để tạo thêm hứng thú cho trẻ. Qua trò chơi này thì bản thân tôi có thể kiểm tra được trẻ đã nắm được bao nhiêu phần trăm, biết được những gì về quy tắc 5 ngón tay mà tôi đã dạy cho trẻ? Từ đó tôi lại tiếp tục dạy thêm để trẻ nắm bắt được một cách tốt nhất.</a:t>
            </a:r>
            <a:endParaRPr lang="en-US" sz="1800">
              <a:solidFill>
                <a:srgbClr val="C0000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ox(in)">
                                      <p:cBhvr>
                                        <p:cTn id="7" dur="20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descr="636962815825246093-So"/>
          <p:cNvPicPr>
            <a:picLocks noChangeAspect="1"/>
          </p:cNvPicPr>
          <p:nvPr/>
        </p:nvPicPr>
        <p:blipFill>
          <a:blip r:embed="rId1"/>
          <a:stretch>
            <a:fillRect/>
          </a:stretch>
        </p:blipFill>
        <p:spPr>
          <a:xfrm>
            <a:off x="-635" y="0"/>
            <a:ext cx="5325745" cy="3870325"/>
          </a:xfrm>
          <a:prstGeom prst="rect">
            <a:avLst/>
          </a:prstGeom>
          <a:noFill/>
          <a:ln w="9525">
            <a:noFill/>
          </a:ln>
        </p:spPr>
      </p:pic>
      <p:sp>
        <p:nvSpPr>
          <p:cNvPr id="2" name="Text Box 1"/>
          <p:cNvSpPr txBox="1"/>
          <p:nvPr/>
        </p:nvSpPr>
        <p:spPr>
          <a:xfrm>
            <a:off x="5278120" y="80645"/>
            <a:ext cx="3865880" cy="6777355"/>
          </a:xfrm>
          <a:prstGeom prst="rect">
            <a:avLst/>
          </a:prstGeom>
          <a:noFill/>
        </p:spPr>
        <p:txBody>
          <a:bodyPr wrap="square" rtlCol="0">
            <a:noAutofit/>
          </a:bodyPr>
          <a:p>
            <a:r>
              <a:rPr lang="en-US"/>
              <a:t>Khi vẽ vòng tròn này ngoài sân như vậy thì mỗi giờ hoạt động ngoài trời tôi cũng tổ chức cho trẻ thành trò chơi qua vòng tròn này. Tôi sẽ mời 4 trẻ đứng ở trong 4 vòng tròn và cho lần lượt các trẻ còn lại bước vào từng vòng tròn kèm theo hành động đối với 4 bạn trong vòng tròn. Và mọi lúc mọi nơi, có thể là trước khi đi ngủ, trong các hoạt động chiều tôi luôn hỏi lại trẻ vòng tròn màu hồng tượng trưng cho ai? Trong vòng tròn này thì các con phải làm gì?...Trong giờ hoạt động chiều tôi còn chuẩn bị các vòng tròn với các màu như trên và các hình ảnh xua tay, bắt tay, khoác tay, ôm rồi chia lớp thành 2 đội và tổ chức cho trẻ chơi. Từng đội sẽ lên bảng dán thứ tự các màu của vòng tròn và hình ảnh tượng trưng cho từng vòng tròn để giúp trẻ nhớ được một cách tốt nhất và có thể áp dụng trong cuộc sống. </a:t>
            </a:r>
            <a:endParaRPr lang="en-US"/>
          </a:p>
          <a:p>
            <a:r>
              <a:rPr lang="en-US"/>
              <a:t>   </a:t>
            </a:r>
            <a:endParaRPr lang="en-US"/>
          </a:p>
        </p:txBody>
      </p:sp>
      <p:sp>
        <p:nvSpPr>
          <p:cNvPr id="3" name="Text Box 2"/>
          <p:cNvSpPr txBox="1"/>
          <p:nvPr/>
        </p:nvSpPr>
        <p:spPr>
          <a:xfrm>
            <a:off x="195580" y="3869690"/>
            <a:ext cx="4699635" cy="3043555"/>
          </a:xfrm>
          <a:prstGeom prst="rect">
            <a:avLst/>
          </a:prstGeom>
          <a:noFill/>
        </p:spPr>
        <p:txBody>
          <a:bodyPr wrap="square" rtlCol="0">
            <a:noAutofit/>
          </a:bodyPr>
          <a:p>
            <a:r>
              <a:rPr lang="en-US">
                <a:sym typeface="+mn-ea"/>
              </a:rPr>
              <a:t> </a:t>
            </a:r>
            <a:r>
              <a:rPr lang="en-US" sz="1400">
                <a:sym typeface="+mn-ea"/>
              </a:rPr>
              <a:t> Ngoài ra để trẻ nắm vững các quy tắc trên và có thể vận dụng tốt trong cuộc sống hằng ngày thì tôi còn tạo ra các tình huống để trẻ tự xử lý. Ví dụ: Khi ra sân dạo chơi, tôi nhờ chú bảo vệ trong trường chạy đến gần các bé xem các bé sẽ xử lý như thế nào? Một tình huống khác là nhờ các cô các lớp khác, bịt kín mặt mũi hóa trang bất ngờ xông vào lớp học… Từ đó tôi nhận xét cách xử lý của trẻ rồi tiếp tục tạo nhiều tình huống khác nhau để trẻ có thể tự mình xử lý một cách tốt nhất</a:t>
            </a:r>
            <a:endParaRPr lang="en-US" sz="1400"/>
          </a:p>
          <a:p>
            <a:endParaRPr 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cô thúy 1"/>
          <p:cNvPicPr>
            <a:picLocks noChangeAspect="1"/>
          </p:cNvPicPr>
          <p:nvPr/>
        </p:nvPicPr>
        <p:blipFill>
          <a:blip r:embed="rId1"/>
          <a:stretch>
            <a:fillRect/>
          </a:stretch>
        </p:blipFill>
        <p:spPr>
          <a:xfrm>
            <a:off x="3700145" y="182880"/>
            <a:ext cx="5221605" cy="3236595"/>
          </a:xfrm>
          <a:prstGeom prst="rect">
            <a:avLst/>
          </a:prstGeom>
        </p:spPr>
      </p:pic>
      <p:pic>
        <p:nvPicPr>
          <p:cNvPr id="3" name="Picture 2" descr="4"/>
          <p:cNvPicPr>
            <a:picLocks noChangeAspect="1"/>
          </p:cNvPicPr>
          <p:nvPr/>
        </p:nvPicPr>
        <p:blipFill>
          <a:blip r:embed="rId2"/>
          <a:stretch>
            <a:fillRect/>
          </a:stretch>
        </p:blipFill>
        <p:spPr>
          <a:xfrm>
            <a:off x="3700780" y="3450590"/>
            <a:ext cx="5353050" cy="3302635"/>
          </a:xfrm>
          <a:prstGeom prst="rect">
            <a:avLst/>
          </a:prstGeom>
        </p:spPr>
      </p:pic>
      <p:pic>
        <p:nvPicPr>
          <p:cNvPr id="4" name="Picture 3" descr="3"/>
          <p:cNvPicPr>
            <a:picLocks noChangeAspect="1"/>
          </p:cNvPicPr>
          <p:nvPr/>
        </p:nvPicPr>
        <p:blipFill>
          <a:blip r:embed="rId3"/>
          <a:stretch>
            <a:fillRect/>
          </a:stretch>
        </p:blipFill>
        <p:spPr>
          <a:xfrm>
            <a:off x="-9525" y="210820"/>
            <a:ext cx="3644900" cy="3123565"/>
          </a:xfrm>
          <a:prstGeom prst="rect">
            <a:avLst/>
          </a:prstGeom>
        </p:spPr>
      </p:pic>
      <p:pic>
        <p:nvPicPr>
          <p:cNvPr id="5" name="Picture 4" descr="2"/>
          <p:cNvPicPr>
            <a:picLocks noChangeAspect="1"/>
          </p:cNvPicPr>
          <p:nvPr/>
        </p:nvPicPr>
        <p:blipFill>
          <a:blip r:embed="rId4"/>
          <a:stretch>
            <a:fillRect/>
          </a:stretch>
        </p:blipFill>
        <p:spPr>
          <a:xfrm>
            <a:off x="135890" y="3440430"/>
            <a:ext cx="3423920" cy="34175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098" name="Rectangle 1"/>
          <p:cNvSpPr/>
          <p:nvPr/>
        </p:nvSpPr>
        <p:spPr>
          <a:xfrm>
            <a:off x="152400" y="381000"/>
            <a:ext cx="89154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sz="4000" b="1" dirty="0">
                <a:latin typeface="Times New Roman" panose="02020603050405020304" pitchFamily="18" charset="0"/>
                <a:cs typeface="Times New Roman" panose="02020603050405020304" pitchFamily="18" charset="0"/>
              </a:rPr>
              <a:t> </a:t>
            </a:r>
            <a:r>
              <a:rPr lang="en-US" altLang="en-US" sz="4000" b="1" dirty="0">
                <a:solidFill>
                  <a:srgbClr val="FF0000"/>
                </a:solidFill>
                <a:latin typeface="Times New Roman" panose="02020603050405020304" pitchFamily="18" charset="0"/>
                <a:cs typeface="Times New Roman" panose="02020603050405020304" pitchFamily="18" charset="0"/>
              </a:rPr>
              <a:t>I. LÍ DO HÌNH THÀNH BIỆN PHÁP:</a:t>
            </a:r>
            <a:endParaRPr lang="en-US" altLang="en-US" sz="4000" dirty="0">
              <a:solidFill>
                <a:srgbClr val="FF000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939800" y="1743075"/>
            <a:ext cx="7623810" cy="4686300"/>
          </a:xfrm>
          <a:prstGeom prst="rect">
            <a:avLst/>
          </a:prstGeom>
          <a:noFill/>
        </p:spPr>
        <p:txBody>
          <a:bodyPr wrap="square" rtlCol="0">
            <a:noAutofit/>
          </a:bodyPr>
          <a:p>
            <a:pPr algn="just"/>
            <a:r>
              <a:rPr lang="en-US"/>
              <a:t> </a:t>
            </a:r>
            <a:r>
              <a:rPr lang="vi-VN" altLang="en-US"/>
              <a:t>    </a:t>
            </a:r>
            <a:r>
              <a:rPr lang="vi-VN" altLang="en-US">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Như chúng ta được biết bậc mầm non chính là bậc thang đầu tiên để các em bước vào đời, những gì các em được lĩnh hội ở độ tuổi này sẽ ảnh hưởng rất nhiều đến tương lai của các em. Ngay khi trẻ sinh ra thì bố mẹ đã cố gắng tạo cho trẻ một môi trường tốt nhất, an toàn nhất. Nhưng tiếc thay, môi trường sống của các em không chỉ có sự yêu thương, đùm bọc, chở che mà bên cạnh đó còn có nhiều mối đe dọa cũng như xâm hại gây ảnh hưởng đến quá trình phát triển của các em. </a:t>
            </a:r>
            <a:endParaRPr lang="en-US" sz="2000">
              <a:solidFill>
                <a:srgbClr val="FF0000"/>
              </a:solidFill>
              <a:latin typeface="Times New Roman" panose="02020603050405020304" pitchFamily="18" charset="0"/>
              <a:cs typeface="Times New Roman" panose="02020603050405020304" pitchFamily="18" charset="0"/>
            </a:endParaRPr>
          </a:p>
          <a:p>
            <a:pPr algn="just"/>
            <a:r>
              <a:rPr lang="en-US" sz="2000">
                <a:solidFill>
                  <a:srgbClr val="FF0000"/>
                </a:solidFill>
                <a:latin typeface="Times New Roman" panose="02020603050405020304" pitchFamily="18" charset="0"/>
                <a:cs typeface="Times New Roman" panose="02020603050405020304" pitchFamily="18" charset="0"/>
              </a:rPr>
              <a:t> </a:t>
            </a:r>
            <a:r>
              <a:rPr lang="vi-VN" altLang="en-US"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Cũng chỉ vì bộn bề của cuộc sống, vì miếng cơm manh áo mà các bậc cha mẹ, gia đình, người chăm sóc trẻ đã để trẻ bị rơi vào những nguy hiểm không lường trước được. Trong những mối nguy hiểm đó có xâm hại tình dục trẻ em.Và như chúng ta thấy rõ thì xã hội của chúng ta hiện nay ngày càng hiện đại, sự hiện đại ấy mang đến cho cuộc sống của mỗi chúng ta rất là nhiều tiện ích, sự thoải mái nhưng bên cạnh đó thì cũng tiềm ẩn nhiều mối nguy hiểm, đặc biệt là đối với con trẻ</a:t>
            </a:r>
            <a:endParaRPr lang="en-US" sz="2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386" name="Rectangle 1"/>
          <p:cNvSpPr/>
          <p:nvPr/>
        </p:nvSpPr>
        <p:spPr>
          <a:xfrm>
            <a:off x="1981200" y="533400"/>
            <a:ext cx="8952865" cy="85026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sz="4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Phối hợp với phụ huynh</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358775" y="1598930"/>
            <a:ext cx="7810500" cy="3051810"/>
          </a:xfrm>
          <a:prstGeom prst="rect">
            <a:avLst/>
          </a:prstGeom>
          <a:noFill/>
        </p:spPr>
        <p:txBody>
          <a:bodyPr wrap="square" rtlCol="0">
            <a:noAutofit/>
          </a:bodyPr>
          <a:p>
            <a:pPr algn="just"/>
            <a:r>
              <a:rPr lang="vi-VN" altLang="en-US" sz="2400">
                <a:latin typeface="Times New Roman" panose="02020603050405020304" pitchFamily="18" charset="0"/>
                <a:cs typeface="Times New Roman" panose="02020603050405020304" pitchFamily="18" charset="0"/>
              </a:rPr>
              <a:t>        </a:t>
            </a:r>
            <a:r>
              <a:rPr lang="en-US" sz="2400">
                <a:solidFill>
                  <a:srgbClr val="FF0000"/>
                </a:solidFill>
                <a:latin typeface="Times New Roman" panose="02020603050405020304" pitchFamily="18" charset="0"/>
                <a:cs typeface="Times New Roman" panose="02020603050405020304" pitchFamily="18" charset="0"/>
              </a:rPr>
              <a:t>Trên thực tế nhiều bậc phụ huynh chưa quan tâm đến việc rèn luyện các kĩ năng cho trẻ. Chính vì vậy tôi chọn biện pháp này để có thể tuyên truyền đến các bậc phụ huynh giúp họ hiểu tầm quan trọng của việc giáo dục, rèn luyện các kĩ nng tự bảo về bản thân phòng chống xâm hại tình dục cho trẻ. Tôi thường thực hiện việc tuyên truyền đến các bậc phụ huynh thông qua các giờ đón, trả trẻ, thông qua các bảng tuyên truyền, thông qua các buổi họp phụ huynh.</a:t>
            </a:r>
            <a:endParaRPr lang="en-US" sz="2400">
              <a:solidFill>
                <a:srgbClr val="FF0000"/>
              </a:solidFill>
              <a:latin typeface="Times New Roman" panose="02020603050405020304" pitchFamily="18" charset="0"/>
              <a:cs typeface="Times New Roman" panose="02020603050405020304" pitchFamily="18" charset="0"/>
            </a:endParaRPr>
          </a:p>
          <a:p>
            <a:pPr algn="just"/>
            <a:r>
              <a:rPr lang="vi-VN" altLang="en-US" sz="2400">
                <a:solidFill>
                  <a:srgbClr val="FF0000"/>
                </a:solidFill>
                <a:latin typeface="Times New Roman" panose="02020603050405020304" pitchFamily="18" charset="0"/>
                <a:cs typeface="Times New Roman" panose="02020603050405020304" pitchFamily="18" charset="0"/>
              </a:rPr>
              <a:t>       </a:t>
            </a:r>
            <a:r>
              <a:rPr lang="en-US" sz="2400">
                <a:solidFill>
                  <a:srgbClr val="FF0000"/>
                </a:solidFill>
                <a:latin typeface="Times New Roman" panose="02020603050405020304" pitchFamily="18" charset="0"/>
                <a:cs typeface="Times New Roman" panose="02020603050405020304" pitchFamily="18" charset="0"/>
              </a:rPr>
              <a:t>Việc dạy những kĩ năng cho trẻ là cả một quá trình không hề dễ dàng chính vì vậy nếu có được sự phối hợp từ các bậc phụ huynh thì sẽ góp phần hiệu quả hơn</a:t>
            </a:r>
            <a:r>
              <a:rPr lang="en-US">
                <a:solidFill>
                  <a:srgbClr val="FF0000"/>
                </a:solidFill>
              </a:rPr>
              <a:t>.</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ox(in)">
                                      <p:cBhvr>
                                        <p:cTn id="7" dur="20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381000" y="2209800"/>
            <a:ext cx="18288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1400" b="1" dirty="0">
                <a:solidFill>
                  <a:srgbClr val="FF0000"/>
                </a:solidFill>
                <a:latin typeface="Times New Roman" panose="02020603050405020304" pitchFamily="18" charset="0"/>
                <a:cs typeface="Times New Roman" panose="02020603050405020304" pitchFamily="18" charset="0"/>
              </a:rPr>
              <a:t>Về phía trẻ:</a:t>
            </a:r>
            <a:endParaRPr sz="1400" b="1" dirty="0">
              <a:solidFill>
                <a:srgbClr val="FF0000"/>
              </a:solidFill>
              <a:latin typeface="Times New Roman" panose="02020603050405020304" pitchFamily="18" charset="0"/>
              <a:cs typeface="Times New Roman" panose="02020603050405020304" pitchFamily="18" charset="0"/>
            </a:endParaRPr>
          </a:p>
          <a:p>
            <a:pPr lvl="0" algn="just">
              <a:buChar char="-"/>
            </a:pPr>
            <a:r>
              <a:rPr sz="1400" dirty="0">
                <a:solidFill>
                  <a:srgbClr val="002060"/>
                </a:solidFill>
                <a:latin typeface="Arial" panose="020B0604020202020204" pitchFamily="34" charset="0"/>
              </a:rPr>
              <a:t>Trẻ đã có nhận thức rất tốt, biết đề phòng với người lạ, biết được đối tượng nào được tiếp xúc gần với mình, với người lạ thì phải làm sao</a:t>
            </a:r>
            <a:endParaRPr sz="1400" dirty="0">
              <a:solidFill>
                <a:srgbClr val="002060"/>
              </a:solidFill>
              <a:latin typeface="Arial" panose="020B0604020202020204" pitchFamily="34" charset="0"/>
            </a:endParaRPr>
          </a:p>
          <a:p>
            <a:pPr lvl="0" algn="just">
              <a:buChar char="-"/>
            </a:pPr>
            <a:r>
              <a:rPr sz="1400" dirty="0">
                <a:solidFill>
                  <a:srgbClr val="002060"/>
                </a:solidFill>
                <a:latin typeface="Arial" panose="020B0604020202020204" pitchFamily="34" charset="0"/>
              </a:rPr>
              <a:t>Khoảng 80% trẻ đã biết đề cao cảnh giác đối với người lạ, 50% trẻ đã nhớ được số điện thoại …</a:t>
            </a:r>
            <a:endParaRPr sz="1400" dirty="0">
              <a:solidFill>
                <a:srgbClr val="00206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743200" y="2209800"/>
            <a:ext cx="22479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1600" dirty="0">
                <a:solidFill>
                  <a:srgbClr val="FF0000"/>
                </a:solidFill>
                <a:latin typeface="Times New Roman" panose="02020603050405020304" pitchFamily="18" charset="0"/>
                <a:cs typeface="Times New Roman" panose="02020603050405020304" pitchFamily="18" charset="0"/>
              </a:rPr>
              <a:t>Về phía phụ huynh: </a:t>
            </a:r>
            <a:endParaRPr sz="1600" dirty="0">
              <a:solidFill>
                <a:srgbClr val="FF0000"/>
              </a:solidFill>
              <a:latin typeface="Times New Roman" panose="02020603050405020304" pitchFamily="18" charset="0"/>
              <a:cs typeface="Times New Roman" panose="02020603050405020304" pitchFamily="18" charset="0"/>
            </a:endParaRPr>
          </a:p>
          <a:p>
            <a:pPr lvl="0" algn="just">
              <a:buChar char="-"/>
            </a:pPr>
            <a:r>
              <a:rPr sz="1600" dirty="0">
                <a:solidFill>
                  <a:srgbClr val="002060"/>
                </a:solidFill>
                <a:latin typeface="Times New Roman" panose="02020603050405020304" pitchFamily="18" charset="0"/>
                <a:cs typeface="Times New Roman" panose="02020603050405020304" pitchFamily="18" charset="0"/>
              </a:rPr>
              <a:t>Khoảng 70% trở lên phụ huynh đã quan tâm đến con mình hơn</a:t>
            </a:r>
            <a:endParaRPr sz="1600" dirty="0">
              <a:solidFill>
                <a:srgbClr val="002060"/>
              </a:solidFill>
              <a:latin typeface="Times New Roman" panose="02020603050405020304" pitchFamily="18" charset="0"/>
              <a:cs typeface="Times New Roman" panose="02020603050405020304" pitchFamily="18" charset="0"/>
            </a:endParaRPr>
          </a:p>
          <a:p>
            <a:pPr lvl="0" algn="just">
              <a:buChar char="-"/>
            </a:pPr>
            <a:r>
              <a:rPr sz="1600" dirty="0">
                <a:solidFill>
                  <a:srgbClr val="002060"/>
                </a:solidFill>
                <a:latin typeface="Times New Roman" panose="02020603050405020304" pitchFamily="18" charset="0"/>
                <a:cs typeface="Times New Roman" panose="02020603050405020304" pitchFamily="18" charset="0"/>
              </a:rPr>
              <a:t>Biết lo lắng đến vấn đề xâm hại tình dục ở trẻ</a:t>
            </a:r>
            <a:endParaRPr sz="1600" dirty="0">
              <a:solidFill>
                <a:srgbClr val="002060"/>
              </a:solidFill>
              <a:latin typeface="Times New Roman" panose="02020603050405020304" pitchFamily="18" charset="0"/>
              <a:cs typeface="Times New Roman" panose="02020603050405020304" pitchFamily="18" charset="0"/>
            </a:endParaRPr>
          </a:p>
          <a:p>
            <a:pPr lvl="0" algn="just">
              <a:buChar char="-"/>
            </a:pPr>
            <a:r>
              <a:rPr sz="1600" dirty="0">
                <a:solidFill>
                  <a:srgbClr val="002060"/>
                </a:solidFill>
                <a:latin typeface="Times New Roman" panose="02020603050405020304" pitchFamily="18" charset="0"/>
                <a:cs typeface="Times New Roman" panose="02020603050405020304" pitchFamily="18" charset="0"/>
              </a:rPr>
              <a:t>Đã nâng cao được tầm nhận thức, hiểu biết của mình về vấn đề n</a:t>
            </a:r>
            <a:r>
              <a:rPr sz="1600" dirty="0">
                <a:solidFill>
                  <a:srgbClr val="002060"/>
                </a:solidFill>
                <a:latin typeface="Times New Roman" panose="02020603050405020304" pitchFamily="18" charset="0"/>
                <a:ea typeface="Times New Roman" panose="02020603050405020304" pitchFamily="18" charset="0"/>
              </a:rPr>
              <a:t>à</a:t>
            </a:r>
            <a:r>
              <a:rPr sz="1600" dirty="0">
                <a:solidFill>
                  <a:srgbClr val="002060"/>
                </a:solidFill>
                <a:latin typeface="Times New Roman" panose="02020603050405020304" pitchFamily="18" charset="0"/>
                <a:cs typeface="Times New Roman" panose="02020603050405020304" pitchFamily="18" charset="0"/>
              </a:rPr>
              <a:t>y</a:t>
            </a:r>
            <a:endParaRPr sz="1400" dirty="0">
              <a:solidFill>
                <a:srgbClr val="002060"/>
              </a:solidFill>
              <a:latin typeface="Times New Roman" panose="02020603050405020304" pitchFamily="18" charset="0"/>
              <a:ea typeface="Times New Roman" panose="02020603050405020304" pitchFamily="18" charset="0"/>
            </a:endParaRPr>
          </a:p>
        </p:txBody>
      </p:sp>
      <p:sp>
        <p:nvSpPr>
          <p:cNvPr id="5" name="Rectangle 4"/>
          <p:cNvSpPr/>
          <p:nvPr/>
        </p:nvSpPr>
        <p:spPr>
          <a:xfrm>
            <a:off x="5500688" y="2209800"/>
            <a:ext cx="2347913"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1600" dirty="0">
                <a:solidFill>
                  <a:srgbClr val="FF0000"/>
                </a:solidFill>
                <a:latin typeface="Times New Roman" panose="02020603050405020304" pitchFamily="18" charset="0"/>
                <a:cs typeface="Times New Roman" panose="02020603050405020304" pitchFamily="18" charset="0"/>
              </a:rPr>
              <a:t>Về phía bản thân tôi: </a:t>
            </a:r>
            <a:endParaRPr sz="1600" dirty="0">
              <a:solidFill>
                <a:srgbClr val="FF0000"/>
              </a:solidFill>
              <a:latin typeface="Times New Roman" panose="02020603050405020304" pitchFamily="18" charset="0"/>
              <a:cs typeface="Times New Roman" panose="02020603050405020304" pitchFamily="18" charset="0"/>
            </a:endParaRPr>
          </a:p>
          <a:p>
            <a:pPr lvl="0" algn="just">
              <a:buChar char="-"/>
            </a:pPr>
            <a:r>
              <a:rPr sz="1600" dirty="0">
                <a:solidFill>
                  <a:srgbClr val="002060"/>
                </a:solidFill>
                <a:latin typeface="Times New Roman" panose="02020603050405020304" pitchFamily="18" charset="0"/>
                <a:cs typeface="Times New Roman" panose="02020603050405020304" pitchFamily="18" charset="0"/>
              </a:rPr>
              <a:t>Đã đúc kết được rất nhiều kinh nghiệm trong việc giáo dục trẻ phòng chống xâm hại tình dục</a:t>
            </a:r>
            <a:endParaRPr sz="1600" dirty="0">
              <a:solidFill>
                <a:srgbClr val="002060"/>
              </a:solidFill>
              <a:latin typeface="Times New Roman" panose="02020603050405020304" pitchFamily="18" charset="0"/>
              <a:cs typeface="Times New Roman" panose="02020603050405020304" pitchFamily="18" charset="0"/>
            </a:endParaRPr>
          </a:p>
          <a:p>
            <a:pPr lvl="0" algn="just">
              <a:buChar char="-"/>
            </a:pPr>
            <a:r>
              <a:rPr sz="1600" dirty="0">
                <a:solidFill>
                  <a:srgbClr val="002060"/>
                </a:solidFill>
                <a:latin typeface="Times New Roman" panose="02020603050405020304" pitchFamily="18" charset="0"/>
                <a:cs typeface="Times New Roman" panose="02020603050405020304" pitchFamily="18" charset="0"/>
              </a:rPr>
              <a:t>Tiếp tục cố gắng tìm tòi những biện pháp hay hơn nữa</a:t>
            </a:r>
            <a:endParaRPr sz="1400" dirty="0">
              <a:solidFill>
                <a:srgbClr val="002060"/>
              </a:solidFill>
              <a:latin typeface="Arial" panose="020B0604020202020204" pitchFamily="34" charset="0"/>
            </a:endParaRPr>
          </a:p>
          <a:p>
            <a:pPr lvl="0" algn="ctr">
              <a:buNone/>
            </a:pPr>
            <a:endParaRPr sz="1400" dirty="0">
              <a:solidFill>
                <a:srgbClr val="002060"/>
              </a:solidFill>
              <a:latin typeface="Times New Roman" panose="02020603050405020304" pitchFamily="18" charset="0"/>
              <a:ea typeface="Times New Roman" panose="02020603050405020304" pitchFamily="18" charset="0"/>
            </a:endParaRPr>
          </a:p>
        </p:txBody>
      </p:sp>
      <p:cxnSp>
        <p:nvCxnSpPr>
          <p:cNvPr id="8" name="Straight Arrow Connector 7"/>
          <p:cNvCxnSpPr/>
          <p:nvPr/>
        </p:nvCxnSpPr>
        <p:spPr>
          <a:xfrm flipH="1">
            <a:off x="1447800" y="1003300"/>
            <a:ext cx="3238500" cy="120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0"/>
          </p:cNvCxnSpPr>
          <p:nvPr/>
        </p:nvCxnSpPr>
        <p:spPr>
          <a:xfrm flipH="1">
            <a:off x="3867150" y="1003300"/>
            <a:ext cx="828675" cy="120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0"/>
          </p:cNvCxnSpPr>
          <p:nvPr/>
        </p:nvCxnSpPr>
        <p:spPr>
          <a:xfrm>
            <a:off x="4686300" y="1003300"/>
            <a:ext cx="1989138" cy="120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62200" y="190500"/>
            <a:ext cx="4343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b="1" dirty="0">
                <a:solidFill>
                  <a:srgbClr val="FF0000"/>
                </a:solidFill>
                <a:latin typeface="Times New Roman" panose="02020603050405020304" pitchFamily="18" charset="0"/>
                <a:cs typeface="Times New Roman" panose="02020603050405020304" pitchFamily="18" charset="0"/>
              </a:rPr>
              <a:t>III. KẾT QUẢ ĐẠT ĐƯỢC</a:t>
            </a:r>
            <a:endParaRPr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381000" y="2209800"/>
            <a:ext cx="18288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2400" dirty="0">
                <a:solidFill>
                  <a:srgbClr val="FF0000"/>
                </a:solidFill>
                <a:latin typeface="Times New Roman" panose="02020603050405020304" pitchFamily="18" charset="0"/>
                <a:cs typeface="Times New Roman" panose="02020603050405020304" pitchFamily="18" charset="0"/>
              </a:rPr>
              <a:t>Rất cần thiết v</a:t>
            </a:r>
            <a:r>
              <a:rPr sz="2400" dirty="0">
                <a:solidFill>
                  <a:srgbClr val="FF0000"/>
                </a:solidFill>
                <a:latin typeface="Times New Roman" panose="02020603050405020304" pitchFamily="18" charset="0"/>
                <a:ea typeface="Times New Roman" panose="02020603050405020304" pitchFamily="18" charset="0"/>
              </a:rPr>
              <a:t>à</a:t>
            </a:r>
            <a:r>
              <a:rPr sz="2400" dirty="0">
                <a:solidFill>
                  <a:srgbClr val="FF0000"/>
                </a:solidFill>
                <a:latin typeface="Times New Roman" panose="02020603050405020304" pitchFamily="18" charset="0"/>
                <a:cs typeface="Times New Roman" panose="02020603050405020304" pitchFamily="18" charset="0"/>
              </a:rPr>
              <a:t> góp phần rất lớn trong quá trình phát triển to</a:t>
            </a:r>
            <a:r>
              <a:rPr sz="2400" dirty="0">
                <a:solidFill>
                  <a:srgbClr val="FF0000"/>
                </a:solidFill>
                <a:latin typeface="Times New Roman" panose="02020603050405020304" pitchFamily="18" charset="0"/>
                <a:ea typeface="Times New Roman" panose="02020603050405020304" pitchFamily="18" charset="0"/>
              </a:rPr>
              <a:t>à</a:t>
            </a:r>
            <a:r>
              <a:rPr sz="2400" dirty="0">
                <a:solidFill>
                  <a:srgbClr val="FF0000"/>
                </a:solidFill>
                <a:latin typeface="Times New Roman" panose="02020603050405020304" pitchFamily="18" charset="0"/>
                <a:cs typeface="Times New Roman" panose="02020603050405020304" pitchFamily="18" charset="0"/>
              </a:rPr>
              <a:t>n diện của trẻ</a:t>
            </a:r>
            <a:r>
              <a:rPr sz="2400" b="1" dirty="0">
                <a:solidFill>
                  <a:srgbClr val="FF0000"/>
                </a:solidFill>
                <a:latin typeface="Times New Roman" panose="02020603050405020304" pitchFamily="18" charset="0"/>
                <a:cs typeface="Times New Roman" panose="02020603050405020304" pitchFamily="18" charset="0"/>
              </a:rPr>
              <a:t> </a:t>
            </a:r>
            <a:endParaRPr sz="2400" dirty="0">
              <a:solidFill>
                <a:srgbClr val="00206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732088" y="2209800"/>
            <a:ext cx="22479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2400" dirty="0">
                <a:solidFill>
                  <a:srgbClr val="FF0000"/>
                </a:solidFill>
                <a:latin typeface="Times New Roman" panose="02020603050405020304" pitchFamily="18" charset="0"/>
                <a:cs typeface="Times New Roman" panose="02020603050405020304" pitchFamily="18" charset="0"/>
              </a:rPr>
              <a:t>Tạo nên nền tảng cho trẻ có được những kiến thức, kĩ năng m</a:t>
            </a:r>
            <a:r>
              <a:rP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400" dirty="0">
                <a:solidFill>
                  <a:srgbClr val="FF0000"/>
                </a:solidFill>
                <a:latin typeface="Times New Roman" panose="02020603050405020304" pitchFamily="18" charset="0"/>
                <a:cs typeface="Times New Roman" panose="02020603050405020304" pitchFamily="18" charset="0"/>
              </a:rPr>
              <a:t> trẻ có thể áp dụng v</a:t>
            </a:r>
            <a:r>
              <a:rP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400" dirty="0">
                <a:solidFill>
                  <a:srgbClr val="FF0000"/>
                </a:solidFill>
                <a:latin typeface="Times New Roman" panose="02020603050405020304" pitchFamily="18" charset="0"/>
                <a:cs typeface="Times New Roman" panose="02020603050405020304" pitchFamily="18" charset="0"/>
              </a:rPr>
              <a:t>o cuộc sống của mình </a:t>
            </a:r>
            <a:endParaRPr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500688" y="2209800"/>
            <a:ext cx="2347913"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2400" dirty="0">
                <a:solidFill>
                  <a:srgbClr val="FF0000"/>
                </a:solidFill>
                <a:latin typeface="Times New Roman" panose="02020603050405020304" pitchFamily="18" charset="0"/>
                <a:cs typeface="Times New Roman" panose="02020603050405020304" pitchFamily="18" charset="0"/>
              </a:rPr>
              <a:t>Giúp trẻ có thể xử lý được các tình huống m</a:t>
            </a:r>
            <a:r>
              <a:rP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400" dirty="0">
                <a:solidFill>
                  <a:srgbClr val="FF0000"/>
                </a:solidFill>
                <a:latin typeface="Times New Roman" panose="02020603050405020304" pitchFamily="18" charset="0"/>
                <a:cs typeface="Times New Roman" panose="02020603050405020304" pitchFamily="18" charset="0"/>
              </a:rPr>
              <a:t> trẻ gặp phải trong cuộc sống</a:t>
            </a:r>
            <a:r>
              <a:rPr sz="2400" b="1" dirty="0">
                <a:solidFill>
                  <a:srgbClr val="FF0000"/>
                </a:solidFill>
                <a:latin typeface="Times New Roman" panose="02020603050405020304" pitchFamily="18" charset="0"/>
                <a:cs typeface="Times New Roman" panose="02020603050405020304" pitchFamily="18" charset="0"/>
              </a:rPr>
              <a:t>.</a:t>
            </a:r>
            <a:endParaRPr sz="2400" b="1" dirty="0">
              <a:solidFill>
                <a:srgbClr val="002060"/>
              </a:solidFill>
              <a:latin typeface="Times New Roman" panose="02020603050405020304" pitchFamily="18" charset="0"/>
              <a:cs typeface="Times New Roman" panose="02020603050405020304" pitchFamily="18" charset="0"/>
            </a:endParaRPr>
          </a:p>
          <a:p>
            <a:pPr lvl="0" algn="ctr">
              <a:buNone/>
            </a:pPr>
            <a:endParaRPr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1447800" y="1003300"/>
            <a:ext cx="3238500" cy="120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0"/>
          </p:cNvCxnSpPr>
          <p:nvPr/>
        </p:nvCxnSpPr>
        <p:spPr>
          <a:xfrm flipH="1">
            <a:off x="3856038" y="1003300"/>
            <a:ext cx="828675" cy="120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0"/>
          </p:cNvCxnSpPr>
          <p:nvPr/>
        </p:nvCxnSpPr>
        <p:spPr>
          <a:xfrm>
            <a:off x="4686300" y="1003300"/>
            <a:ext cx="1989138" cy="120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62200" y="190500"/>
            <a:ext cx="4343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b="1" dirty="0">
                <a:solidFill>
                  <a:srgbClr val="FF0000"/>
                </a:solidFill>
                <a:latin typeface="Times New Roman" panose="02020603050405020304" pitchFamily="18" charset="0"/>
                <a:cs typeface="Times New Roman" panose="02020603050405020304" pitchFamily="18" charset="0"/>
              </a:rPr>
              <a:t>IV. KẾT LUẬN CỦA BIỆN PHÁP:</a:t>
            </a:r>
            <a:endParaRPr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Rounded Rectangle 1"/>
          <p:cNvSpPr/>
          <p:nvPr/>
        </p:nvSpPr>
        <p:spPr>
          <a:xfrm>
            <a:off x="2209800" y="457200"/>
            <a:ext cx="4495800" cy="19050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vi-VN" altLang="en-US" sz="2800" b="1">
                <a:solidFill>
                  <a:srgbClr val="FF0000"/>
                </a:solidFill>
                <a:latin typeface="Times New Roman" panose="02020603050405020304" pitchFamily="18" charset="0"/>
                <a:cs typeface="Times New Roman" panose="02020603050405020304" pitchFamily="18" charset="0"/>
              </a:rPr>
              <a:t>Xin cảm ơn Ban giám khảo đã lắng nghe</a:t>
            </a: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3" name="Heart 2"/>
          <p:cNvSpPr/>
          <p:nvPr/>
        </p:nvSpPr>
        <p:spPr>
          <a:xfrm>
            <a:off x="1524000" y="3035300"/>
            <a:ext cx="5710555" cy="3614420"/>
          </a:xfrm>
          <a:prstGeom prst="hear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US" sz="2400" b="1" dirty="0">
                <a:solidFill>
                  <a:srgbClr val="FF0000"/>
                </a:solidFill>
                <a:highlight>
                  <a:srgbClr val="00FF00"/>
                </a:highlight>
                <a:latin typeface="Times New Roman" panose="02020603050405020304" pitchFamily="18" charset="0"/>
                <a:ea typeface="+mj-ea"/>
                <a:cs typeface="Times New Roman" panose="02020603050405020304" pitchFamily="18" charset="0"/>
                <a:sym typeface="+mn-ea"/>
              </a:rPr>
              <a:t>X</a:t>
            </a:r>
            <a:r>
              <a:rPr lang="en-US" altLang="en-US" sz="2800" b="1" dirty="0">
                <a:solidFill>
                  <a:srgbClr val="FF0000"/>
                </a:solidFill>
                <a:highlight>
                  <a:srgbClr val="00FF00"/>
                </a:highlight>
                <a:latin typeface="Times New Roman" panose="02020603050405020304" pitchFamily="18" charset="0"/>
                <a:ea typeface="+mj-ea"/>
                <a:cs typeface="Times New Roman" panose="02020603050405020304" pitchFamily="18" charset="0"/>
                <a:sym typeface="+mn-ea"/>
              </a:rPr>
              <a:t>in chúc các cô thật nhiều sức khỏe, hạnh phúc v</a:t>
            </a:r>
            <a:r>
              <a:rPr lang="en-US" altLang="en-US" sz="2800" b="1" dirty="0">
                <a:solidFill>
                  <a:srgbClr val="FF0000"/>
                </a:solidFill>
                <a:highlight>
                  <a:srgbClr val="00FF00"/>
                </a:highlight>
                <a:latin typeface="Times New Roman" panose="02020603050405020304" pitchFamily="18" charset="0"/>
                <a:ea typeface="Times New Roman" panose="02020603050405020304" pitchFamily="18" charset="0"/>
                <a:cs typeface="+mj-cs"/>
                <a:sym typeface="+mn-ea"/>
              </a:rPr>
              <a:t>à</a:t>
            </a:r>
            <a:r>
              <a:rPr lang="en-US" altLang="en-US" sz="2800" b="1" dirty="0">
                <a:solidFill>
                  <a:srgbClr val="FF0000"/>
                </a:solidFill>
                <a:highlight>
                  <a:srgbClr val="00FF00"/>
                </a:highlight>
                <a:latin typeface="Times New Roman" panose="02020603050405020304" pitchFamily="18" charset="0"/>
                <a:ea typeface="+mj-ea"/>
                <a:cs typeface="Times New Roman" panose="02020603050405020304" pitchFamily="18" charset="0"/>
                <a:sym typeface="+mn-ea"/>
              </a:rPr>
              <a:t> th</a:t>
            </a:r>
            <a:r>
              <a:rPr lang="en-US" altLang="en-US" sz="2800" b="1" dirty="0">
                <a:solidFill>
                  <a:srgbClr val="FF0000"/>
                </a:solidFill>
                <a:highlight>
                  <a:srgbClr val="00FF00"/>
                </a:highlight>
                <a:latin typeface="Times New Roman" panose="02020603050405020304" pitchFamily="18" charset="0"/>
                <a:ea typeface="Times New Roman" panose="02020603050405020304" pitchFamily="18" charset="0"/>
                <a:cs typeface="+mj-cs"/>
                <a:sym typeface="+mn-ea"/>
              </a:rPr>
              <a:t>à</a:t>
            </a:r>
            <a:r>
              <a:rPr lang="en-US" altLang="en-US" sz="2800" b="1" dirty="0">
                <a:solidFill>
                  <a:srgbClr val="FF0000"/>
                </a:solidFill>
                <a:highlight>
                  <a:srgbClr val="00FF00"/>
                </a:highlight>
                <a:latin typeface="Times New Roman" panose="02020603050405020304" pitchFamily="18" charset="0"/>
                <a:ea typeface="+mj-ea"/>
                <a:cs typeface="Times New Roman" panose="02020603050405020304" pitchFamily="18" charset="0"/>
                <a:sym typeface="+mn-ea"/>
              </a:rPr>
              <a:t>nh công!</a:t>
            </a:r>
            <a:endParaRPr lang="en-US" altLang="en-US" sz="2800" b="1" kern="1200" dirty="0">
              <a:solidFill>
                <a:srgbClr val="FF0000"/>
              </a:solidFill>
              <a:highlight>
                <a:srgbClr val="00FF00"/>
              </a:highlight>
              <a:latin typeface="Times New Roman" panose="02020603050405020304" pitchFamily="18" charset="0"/>
              <a:ea typeface="+mj-ea"/>
              <a:cs typeface="Times New Roman" panose="02020603050405020304" pitchFamily="18" charset="0"/>
            </a:endParaRPr>
          </a:p>
          <a:p>
            <a:pPr algn="ct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p:cNvPicPr>
            <a:picLocks noChangeAspect="1"/>
          </p:cNvPicPr>
          <p:nvPr/>
        </p:nvPicPr>
        <p:blipFill>
          <a:blip r:embed="rId1"/>
          <a:stretch>
            <a:fillRect/>
          </a:stretch>
        </p:blipFill>
        <p:spPr>
          <a:xfrm>
            <a:off x="635" y="76200"/>
            <a:ext cx="4993640" cy="4118610"/>
          </a:xfrm>
          <a:prstGeom prst="rect">
            <a:avLst/>
          </a:prstGeom>
          <a:noFill/>
          <a:ln w="9525">
            <a:noFill/>
          </a:ln>
        </p:spPr>
      </p:pic>
      <p:pic>
        <p:nvPicPr>
          <p:cNvPr id="8195" name="Picture 3" descr="Mạnh mẽ lên tiếng chống nạn ấu dâm - Tuổi Trẻ Online"/>
          <p:cNvPicPr>
            <a:picLocks noChangeAspect="1"/>
          </p:cNvPicPr>
          <p:nvPr/>
        </p:nvPicPr>
        <p:blipFill>
          <a:blip r:embed="rId2"/>
          <a:stretch>
            <a:fillRect/>
          </a:stretch>
        </p:blipFill>
        <p:spPr>
          <a:xfrm>
            <a:off x="4953000" y="0"/>
            <a:ext cx="4191000" cy="6858000"/>
          </a:xfrm>
          <a:prstGeom prst="rect">
            <a:avLst/>
          </a:prstGeom>
          <a:noFill/>
          <a:ln w="9525">
            <a:noFill/>
          </a:ln>
        </p:spPr>
      </p:pic>
      <p:sp>
        <p:nvSpPr>
          <p:cNvPr id="2" name="Text Box 1"/>
          <p:cNvSpPr txBox="1"/>
          <p:nvPr/>
        </p:nvSpPr>
        <p:spPr>
          <a:xfrm>
            <a:off x="132080" y="4397375"/>
            <a:ext cx="4751070" cy="2353310"/>
          </a:xfrm>
          <a:prstGeom prst="rect">
            <a:avLst/>
          </a:prstGeom>
          <a:noFill/>
        </p:spPr>
        <p:txBody>
          <a:bodyPr wrap="square" rtlCol="0">
            <a:noAutofit/>
          </a:bodyPr>
          <a:p>
            <a:r>
              <a:rPr lang="en-US"/>
              <a:t> chỉ trong 6 tháng đầu năm 2023, cả nước đã phát hiện 1.075 vụ xâm hại trẻ em, xâm hại 1.233 trẻ em, tăng 2,6% số vụ và tăng 13,3% số trẻ em bị xâm hại so với cùng kỳ năm 2022 (trong đó xâm hại tình dục trẻ em là 917 vụ, xâm hại 1.041 trẻ 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edge">
                                      <p:cBhvr>
                                        <p:cTn id="7" dur="2000"/>
                                        <p:tgtEl>
                                          <p:spTgt spid="8194"/>
                                        </p:tgtEl>
                                      </p:cBhvr>
                                    </p:animEffect>
                                  </p:childTnLst>
                                </p:cTn>
                              </p:par>
                              <p:par>
                                <p:cTn id="8" presetID="2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wedge">
                                      <p:cBhvr>
                                        <p:cTn id="10"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6" name="Group 3"/>
          <p:cNvGrpSpPr/>
          <p:nvPr/>
        </p:nvGrpSpPr>
        <p:grpSpPr>
          <a:xfrm>
            <a:off x="0" y="0"/>
            <a:ext cx="9144000" cy="6934200"/>
            <a:chOff x="2736" y="0"/>
            <a:chExt cx="3024" cy="4176"/>
          </a:xfrm>
        </p:grpSpPr>
        <p:pic>
          <p:nvPicPr>
            <p:cNvPr id="6148" name="Picture 4" descr="Trẻ em ở Hà Nội bị xâm hại nhiều nhất nước trong năm 2018"/>
            <p:cNvPicPr>
              <a:picLocks noChangeAspect="1"/>
            </p:cNvPicPr>
            <p:nvPr/>
          </p:nvPicPr>
          <p:blipFill>
            <a:blip r:embed="rId1"/>
            <a:stretch>
              <a:fillRect/>
            </a:stretch>
          </p:blipFill>
          <p:spPr>
            <a:xfrm>
              <a:off x="2736" y="0"/>
              <a:ext cx="3024" cy="4176"/>
            </a:xfrm>
            <a:prstGeom prst="rect">
              <a:avLst/>
            </a:prstGeom>
            <a:noFill/>
            <a:ln w="9525">
              <a:noFill/>
            </a:ln>
          </p:spPr>
        </p:pic>
        <p:sp>
          <p:nvSpPr>
            <p:cNvPr id="6149" name="Text Box 5"/>
            <p:cNvSpPr txBox="1"/>
            <p:nvPr/>
          </p:nvSpPr>
          <p:spPr>
            <a:xfrm>
              <a:off x="4560" y="1968"/>
              <a:ext cx="720"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1600" b="1" dirty="0">
                  <a:solidFill>
                    <a:srgbClr val="FF3300"/>
                  </a:solidFill>
                </a:rPr>
                <a:t>HÀ NỘI</a:t>
              </a:r>
              <a:endParaRPr lang="en-US" altLang="en-US" sz="1600" b="1" dirty="0">
                <a:solidFill>
                  <a:srgbClr val="FF3300"/>
                </a:solidFill>
              </a:endParaRPr>
            </a:p>
          </p:txBody>
        </p:sp>
        <p:sp>
          <p:nvSpPr>
            <p:cNvPr id="6150" name="Text Box 6"/>
            <p:cNvSpPr txBox="1"/>
            <p:nvPr/>
          </p:nvSpPr>
          <p:spPr>
            <a:xfrm>
              <a:off x="3024" y="2688"/>
              <a:ext cx="720"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1600" b="1" dirty="0">
                  <a:solidFill>
                    <a:srgbClr val="FF3300"/>
                  </a:solidFill>
                </a:rPr>
                <a:t>TÂY NINH</a:t>
              </a:r>
              <a:endParaRPr lang="en-US" altLang="en-US" sz="1600" b="1" dirty="0">
                <a:solidFill>
                  <a:srgbClr val="FF3300"/>
                </a:solidFill>
              </a:endParaRPr>
            </a:p>
          </p:txBody>
        </p:sp>
        <p:sp>
          <p:nvSpPr>
            <p:cNvPr id="6151" name="Text Box 7"/>
            <p:cNvSpPr txBox="1"/>
            <p:nvPr/>
          </p:nvSpPr>
          <p:spPr>
            <a:xfrm>
              <a:off x="3360" y="3120"/>
              <a:ext cx="672"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1600" b="1" dirty="0">
                  <a:solidFill>
                    <a:srgbClr val="FF3300"/>
                  </a:solidFill>
                </a:rPr>
                <a:t>TPHCM</a:t>
              </a:r>
              <a:endParaRPr lang="en-US" altLang="en-US" sz="1600" b="1" dirty="0">
                <a:solidFill>
                  <a:srgbClr val="FF3300"/>
                </a:solidFill>
              </a:endParaRPr>
            </a:p>
          </p:txBody>
        </p:sp>
        <p:sp>
          <p:nvSpPr>
            <p:cNvPr id="6152" name="Text Box 8"/>
            <p:cNvSpPr txBox="1"/>
            <p:nvPr/>
          </p:nvSpPr>
          <p:spPr>
            <a:xfrm>
              <a:off x="4800" y="2592"/>
              <a:ext cx="720"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1600" b="1" dirty="0">
                  <a:solidFill>
                    <a:srgbClr val="FF3300"/>
                  </a:solidFill>
                </a:rPr>
                <a:t>ĐĂK LĂK</a:t>
              </a:r>
              <a:endParaRPr lang="en-US" altLang="en-US" sz="1600" b="1" dirty="0">
                <a:solidFill>
                  <a:srgbClr val="FF3300"/>
                </a:solidFill>
              </a:endParaRPr>
            </a:p>
          </p:txBody>
        </p:sp>
        <p:sp>
          <p:nvSpPr>
            <p:cNvPr id="6153" name="Text Box 9"/>
            <p:cNvSpPr txBox="1"/>
            <p:nvPr/>
          </p:nvSpPr>
          <p:spPr>
            <a:xfrm>
              <a:off x="4752" y="3120"/>
              <a:ext cx="768"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1600" b="1" dirty="0">
                  <a:solidFill>
                    <a:srgbClr val="FF3300"/>
                  </a:solidFill>
                </a:rPr>
                <a:t>ĐỒNG NAI</a:t>
              </a:r>
              <a:endParaRPr lang="en-US" altLang="en-US" sz="1600" b="1" dirty="0">
                <a:solidFill>
                  <a:srgbClr val="FF3300"/>
                </a:solidFill>
              </a:endParaRPr>
            </a:p>
          </p:txBody>
        </p:sp>
      </p:grpSp>
      <p:sp>
        <p:nvSpPr>
          <p:cNvPr id="6147" name="Text Box 10"/>
          <p:cNvSpPr txBox="1"/>
          <p:nvPr/>
        </p:nvSpPr>
        <p:spPr>
          <a:xfrm>
            <a:off x="4343400" y="6521450"/>
            <a:ext cx="4800600" cy="33655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1600" b="1" dirty="0"/>
              <a:t>5 ĐỊA PHƯƠNG CÓ SỐ VỤ XHTDTE CAO NHẤT</a:t>
            </a:r>
            <a:endParaRPr lang="en-US" altLang="en-US"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793115" y="2341245"/>
            <a:ext cx="8168640" cy="4029075"/>
          </a:xfrm>
          <a:prstGeom prst="rect">
            <a:avLst/>
          </a:prstGeom>
          <a:noFill/>
        </p:spPr>
        <p:txBody>
          <a:bodyPr wrap="square" rtlCol="0">
            <a:noAutofit/>
          </a:bodyPr>
          <a:p>
            <a:pPr algn="just"/>
            <a:r>
              <a:rPr lang="en-US" sz="2400"/>
              <a:t> </a:t>
            </a:r>
            <a:r>
              <a:rPr lang="vi-VN" altLang="en-US" sz="2400"/>
              <a:t>  </a:t>
            </a:r>
            <a:r>
              <a:rPr lang="vi-VN" altLang="en-US" sz="2000"/>
              <a:t>   </a:t>
            </a:r>
            <a:r>
              <a:rPr lang="vi-VN" altLang="en-US" sz="2400">
                <a:latin typeface="Times New Roman" panose="02020603050405020304" pitchFamily="18" charset="0"/>
                <a:cs typeface="Times New Roman" panose="02020603050405020304" pitchFamily="18" charset="0"/>
              </a:rPr>
              <a:t>  </a:t>
            </a:r>
            <a:r>
              <a:rPr lang="vi-VN" altLang="en-US" sz="24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a:t>
            </a:r>
            <a:r>
              <a:rPr lang="en-US" sz="23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Hiện nay trên các phương tiện thông tin, chúng ta không khó khăn để tìm thấy những thông tin về trẻ em bị xâm hại gây hậu quả nghiêm trọng và bức xúc trong dư luận xã hội. và gần đây nhất là vụ bé gái 12 tuổi bị chính bác ruột của mình xâm hại trong suốt 8 năm tại thành phố HCM, nhưng tại sao không hề có một lời kêu ca, cha mẹ, người nhà lại không hề biết, phải chăng họ quá hời hợt, thờ ơ. Qua câu chuyện này chúng ta thấy rõ rằng không chỉ với người lạ mà ngay cả người thân bên cạnh trẻ trẻ cũng phải đề phòng. </a:t>
            </a:r>
            <a:endParaRPr lang="en-US" sz="2300">
              <a:solidFill>
                <a:srgbClr val="FF0000"/>
              </a:solidFill>
            </a:endParaRPr>
          </a:p>
          <a:p>
            <a:r>
              <a:rPr lang="en-US">
                <a:solidFill>
                  <a:srgbClr val="FF0000"/>
                </a:solidFill>
              </a:rPr>
              <a:t>            </a:t>
            </a:r>
            <a:endParaRPr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771525" y="2296795"/>
            <a:ext cx="8190230" cy="3824605"/>
          </a:xfrm>
          <a:prstGeom prst="rect">
            <a:avLst/>
          </a:prstGeom>
          <a:noFill/>
        </p:spPr>
        <p:txBody>
          <a:bodyPr wrap="square" rtlCol="0">
            <a:noAutofit/>
          </a:bodyPr>
          <a:p>
            <a:pPr algn="just"/>
            <a:r>
              <a:rPr lang="en-US" sz="2400"/>
              <a:t> </a:t>
            </a:r>
            <a:r>
              <a:rPr lang="vi-VN" altLang="en-US" sz="2400"/>
              <a:t>  </a:t>
            </a:r>
            <a:r>
              <a:rPr lang="vi-VN" altLang="en-US" sz="2000"/>
              <a:t>   </a:t>
            </a:r>
            <a:r>
              <a:rPr lang="vi-VN" altLang="en-US" sz="2400">
                <a:latin typeface="Times New Roman" panose="02020603050405020304" pitchFamily="18" charset="0"/>
                <a:cs typeface="Times New Roman" panose="02020603050405020304" pitchFamily="18" charset="0"/>
              </a:rPr>
              <a:t> </a:t>
            </a:r>
            <a:r>
              <a:rPr lang="en-US" sz="23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Vậy nguyên nhân là do đâu? Phải chăng là kĩ năng sống của trẻ quá kém, rồi thiếu hụt sự quan tâm từ cha mẹ, gia đình,…chuyện xảy đến thì chúng ta lại bắt đầu đổ trách nhiệm cho nhau. Vậy đây là trách nhiệm của ai? Có phải là trách nhiệm của chính chúng ta không? Hay chỉ là trách nhiệm của người làm công tác giáo dục, người chăm sóc trẻ, gia đình? Đây không phải là trách nhiệm của riêng ai mà đây chính là trách nhiệm chung của cả cộng đồng, cha mẹ, gia đình, nhà trường và toàn xã hội. </a:t>
            </a:r>
            <a:endParaRPr lang="en-US" sz="2300">
              <a:solidFill>
                <a:srgbClr val="FF0000"/>
              </a:solidFill>
            </a:endParaRPr>
          </a:p>
          <a:p>
            <a:r>
              <a:rPr lang="en-US">
                <a:solidFill>
                  <a:srgbClr val="FF0000"/>
                </a:solidFill>
              </a:rPr>
              <a:t>            </a:t>
            </a:r>
            <a:endParaRPr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78130" y="2416810"/>
            <a:ext cx="8683625" cy="3789680"/>
          </a:xfrm>
          <a:prstGeom prst="rect">
            <a:avLst/>
          </a:prstGeom>
          <a:noFill/>
        </p:spPr>
        <p:txBody>
          <a:bodyPr wrap="square" rtlCol="0">
            <a:noAutofit/>
          </a:bodyPr>
          <a:p>
            <a:pPr algn="just"/>
            <a:r>
              <a:rPr lang="en-US">
                <a:solidFill>
                  <a:srgbClr val="FF0000"/>
                </a:solidFill>
              </a:rPr>
              <a:t>          </a:t>
            </a:r>
            <a:r>
              <a:rPr lang="en-US" sz="2400">
                <a:solidFill>
                  <a:srgbClr val="FF0000"/>
                </a:solidFill>
                <a:latin typeface="Times New Roman" panose="02020603050405020304" pitchFamily="18" charset="0"/>
                <a:cs typeface="Times New Roman" panose="02020603050405020304" pitchFamily="18" charset="0"/>
              </a:rPr>
              <a:t>  Chính vì nhận thức được tầm quan trọng của việc trang bị những kĩ năng tự bảo vệ bản thân cho trẻ như trên và bản thân tôi một người làm công tác giáo dục rất mong muốn có thể giúp các em phòng ngừa bị xâm hại nên tôi đã mạnh dạn lựa chọn đề tài: “Một số biện pháp giúp trẻ tự bảo vệ bản thân phòng chống xâm hại tình dục cho trẻ 5-6 tuổi” để góp phần tạo dựng nên một thế hệ thực sự năng động, tự tin và giàu bản lĩnh ứng phó với bất cứ tình huống nào trong cuộc sống.</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0" name="Rectangle 1"/>
          <p:cNvSpPr/>
          <p:nvPr/>
        </p:nvSpPr>
        <p:spPr>
          <a:xfrm>
            <a:off x="228600" y="1371600"/>
            <a:ext cx="89154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sz="4000" b="1" dirty="0">
                <a:latin typeface="Times New Roman" panose="02020603050405020304" pitchFamily="18" charset="0"/>
                <a:cs typeface="Times New Roman" panose="02020603050405020304" pitchFamily="18" charset="0"/>
              </a:rPr>
              <a:t> </a:t>
            </a:r>
            <a:r>
              <a:rPr lang="en-US" altLang="en-US" sz="4000" b="1" dirty="0">
                <a:solidFill>
                  <a:srgbClr val="FF0000"/>
                </a:solidFill>
                <a:latin typeface="Times New Roman" panose="02020603050405020304" pitchFamily="18" charset="0"/>
                <a:cs typeface="Times New Roman" panose="02020603050405020304" pitchFamily="18" charset="0"/>
              </a:rPr>
              <a:t>II. NỘI DUNG CỦA BIỆN PHÁP: </a:t>
            </a:r>
            <a:endParaRPr lang="en-US" altLang="en-US" sz="40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1447800" y="228600"/>
            <a:ext cx="6172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4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Giúp trẻ tự bảo vệ bản thân phòng chống xâm hại tình dục cho trẻ 5-6 tuổi:</a:t>
            </a:r>
            <a:endParaRPr sz="2400" b="1" dirty="0">
              <a:solidFill>
                <a:srgbClr val="C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571500" y="2244725"/>
            <a:ext cx="1600200" cy="232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400" b="1" dirty="0">
                <a:solidFill>
                  <a:srgbClr val="C00000"/>
                </a:solidFill>
                <a:latin typeface="Times New Roman" panose="02020603050405020304" pitchFamily="18" charset="0"/>
                <a:cs typeface="Times New Roman" panose="02020603050405020304" pitchFamily="18" charset="0"/>
              </a:rPr>
              <a:t>Dạy trẻ một số kĩ năng thoát hiểm</a:t>
            </a:r>
            <a:endParaRPr sz="2400" dirty="0">
              <a:solidFill>
                <a:srgbClr val="C00000"/>
              </a:solidFill>
              <a:latin typeface="Times New Roman" panose="02020603050405020304" pitchFamily="18" charset="0"/>
              <a:cs typeface="Times New Roman" panose="02020603050405020304" pitchFamily="18" charset="0"/>
            </a:endParaRPr>
          </a:p>
          <a:p>
            <a:pPr lvl="0" algn="ctr">
              <a:buNone/>
            </a:pPr>
            <a:endParaRPr dirty="0">
              <a:solidFill>
                <a:srgbClr val="FFFFFF"/>
              </a:solidFill>
              <a:latin typeface="Arial" panose="020B0604020202020204" pitchFamily="34" charset="0"/>
            </a:endParaRPr>
          </a:p>
        </p:txBody>
      </p:sp>
      <p:sp>
        <p:nvSpPr>
          <p:cNvPr id="4" name="Rectangle 3"/>
          <p:cNvSpPr/>
          <p:nvPr/>
        </p:nvSpPr>
        <p:spPr>
          <a:xfrm>
            <a:off x="3467100" y="2209800"/>
            <a:ext cx="1600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400" b="1" dirty="0">
                <a:solidFill>
                  <a:srgbClr val="C00000"/>
                </a:solidFill>
                <a:latin typeface="Times New Roman" panose="02020603050405020304" pitchFamily="18" charset="0"/>
                <a:cs typeface="Times New Roman" panose="02020603050405020304" pitchFamily="18" charset="0"/>
              </a:rPr>
              <a:t>Dạy trẻ quy tắc 5 ngón tay, 4 vòng tròn</a:t>
            </a:r>
            <a:endParaRPr sz="2400" dirty="0">
              <a:solidFill>
                <a:srgbClr val="C0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6019800" y="2209800"/>
            <a:ext cx="1600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400" b="1" dirty="0">
                <a:solidFill>
                  <a:srgbClr val="C00000"/>
                </a:solidFill>
                <a:latin typeface="Times New Roman" panose="02020603050405020304" pitchFamily="18" charset="0"/>
                <a:cs typeface="Times New Roman" panose="02020603050405020304" pitchFamily="18" charset="0"/>
              </a:rPr>
              <a:t>Phối hợp với phụ huynh</a:t>
            </a:r>
            <a:endParaRPr dirty="0">
              <a:solidFill>
                <a:srgbClr val="C00000"/>
              </a:solidFill>
              <a:latin typeface="Times New Roman" panose="02020603050405020304" pitchFamily="18" charset="0"/>
              <a:ea typeface="Times New Roman" panose="02020603050405020304" pitchFamily="18" charset="0"/>
            </a:endParaRPr>
          </a:p>
        </p:txBody>
      </p:sp>
      <p:cxnSp>
        <p:nvCxnSpPr>
          <p:cNvPr id="8" name="Straight Arrow Connector 7"/>
          <p:cNvCxnSpPr/>
          <p:nvPr/>
        </p:nvCxnSpPr>
        <p:spPr>
          <a:xfrm flipH="1">
            <a:off x="1447800" y="1295400"/>
            <a:ext cx="2667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14850" y="1330325"/>
            <a:ext cx="133350" cy="879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95900" y="1303338"/>
            <a:ext cx="1143000" cy="906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8936</Words>
  <Application>WPS Presentation</Application>
  <PresentationFormat/>
  <Paragraphs>109</Paragraphs>
  <Slides>23</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Arial</vt:lpstr>
      <vt:lpstr>SimSun</vt:lpstr>
      <vt:lpstr>Wingdings</vt:lpstr>
      <vt:lpstr>Times New Roman</vt:lpstr>
      <vt:lpstr>Wingdings 2</vt:lpstr>
      <vt:lpstr>Microsoft YaHei</vt:lpstr>
      <vt:lpstr>Arial Unicode MS</vt:lpstr>
      <vt:lpstr>Default Design</vt:lpstr>
      <vt:lpstr>1_Default Design</vt:lpstr>
      <vt:lpstr>ĐỀ TÀI:  BIỆN PHÁP GIÚP TRẺ TỰ BẢO VỆ BẢN THÂN PHÒNG, CHỐNG XÂM HẠI TÌNH DỤC CHO TRẺ EM 5-6 TUỔI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gatty123 nhung</cp:lastModifiedBy>
  <cp:revision>12</cp:revision>
  <dcterms:created xsi:type="dcterms:W3CDTF">2020-12-24T08:38:00Z</dcterms:created>
  <dcterms:modified xsi:type="dcterms:W3CDTF">2023-10-25T12:37:19Z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1584C10E64B14447B24AE291F1EC1AEF_13</vt:lpwstr>
  </property>
  <property fmtid="{D5CDD505-2E9C-101B-9397-08002B2CF9AE}" pid="3" name="KSOProductBuildVer">
    <vt:lpwstr>1033-12.2.0.13266</vt:lpwstr>
  </property>
</Properties>
</file>