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5" r:id="rId3"/>
    <p:sldId id="32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285" r:id="rId13"/>
    <p:sldId id="261" r:id="rId14"/>
    <p:sldId id="279" r:id="rId15"/>
    <p:sldId id="301" r:id="rId16"/>
    <p:sldId id="302" r:id="rId17"/>
    <p:sldId id="264" r:id="rId18"/>
    <p:sldId id="266" r:id="rId19"/>
    <p:sldId id="298" r:id="rId20"/>
    <p:sldId id="307" r:id="rId21"/>
    <p:sldId id="312" r:id="rId22"/>
    <p:sldId id="308" r:id="rId23"/>
    <p:sldId id="310" r:id="rId24"/>
    <p:sldId id="309" r:id="rId25"/>
    <p:sldId id="313" r:id="rId26"/>
    <p:sldId id="297" r:id="rId27"/>
    <p:sldId id="327" r:id="rId28"/>
    <p:sldId id="303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9900"/>
    <a:srgbClr val="FF3399"/>
    <a:srgbClr val="66FF66"/>
    <a:srgbClr val="CC00CC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82"/>
    <p:restoredTop sz="94728"/>
  </p:normalViewPr>
  <p:slideViewPr>
    <p:cSldViewPr showGuides="1">
      <p:cViewPr varScale="1">
        <p:scale>
          <a:sx n="67" d="100"/>
          <a:sy n="67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4.GIF"/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25.GIF"/><Relationship Id="rId2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1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3.GIF"/><Relationship Id="rId1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3.GIF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34.GIF"/><Relationship Id="rId1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8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41.GIF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42.GIF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40.png"/><Relationship Id="rId3" Type="http://schemas.openxmlformats.org/officeDocument/2006/relationships/image" Target="../media/image45.GIF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audio" Target="../media/audio4.wav"/><Relationship Id="rId5" Type="http://schemas.openxmlformats.org/officeDocument/2006/relationships/image" Target="../media/image46.jpeg"/><Relationship Id="rId4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7.emf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9" Type="http://schemas.microsoft.com/office/2007/relationships/media" Target="file:///C:\Users\SONY\Downloads\ChoToiDiLamMuaVoi-VA-4763900.mp3" TargetMode="External"/><Relationship Id="rId8" Type="http://schemas.openxmlformats.org/officeDocument/2006/relationships/audio" Target="file:///C:\Users\SONY\Downloads\ChoToiDiLamMuaVoi-VA-4763900.mp3" TargetMode="External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5.png"/><Relationship Id="rId1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5.GIF"/><Relationship Id="rId1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hyperlink" Target="http://images.google.com.vn/imgres?imgurl=http://www.sgtt.com.vn/HTMG/2008/0422/33222/01.jpg&amp;imgrefurl=http://www.sgtt.com.vn/Detail29.aspx%3FColumnId%3D29%26NewsId%3D33222%26fld%3DHTMG/2008/0422/33222&amp;h=356&amp;w=605&amp;sz=63&amp;hl=vi&amp;start=51&amp;um=1&amp;usg=__x8ynKNvWjp386xoR6mbGqIHKCZo=&amp;tbnid=rZhopOZBC84psM:&amp;tbnh=79&amp;tbnw=135&amp;prev=/images%3Fq%3Dm%25C6%25B0a%2Bto%26start%3D40%26ndsp%3D20%26um%3D1%26hl%3Dvi%26sa%3DN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052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3" name="Text Box 5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6600CC"/>
                </a:solidFill>
                <a:latin typeface="Arial" panose="020B0604020202020204" pitchFamily="34" charset="0"/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4" name="Picture 6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animated_animal%20rabb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638800"/>
            <a:ext cx="25908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60" name="Text Box 12"/>
          <p:cNvSpPr txBox="1"/>
          <p:nvPr/>
        </p:nvSpPr>
        <p:spPr>
          <a:xfrm>
            <a:off x="762000" y="639763"/>
            <a:ext cx="75438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Khám phá </a:t>
            </a:r>
            <a:endParaRPr lang="en-US" altLang="vi-VN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một số hiện tượng thiên nhiên </a:t>
            </a:r>
            <a:endParaRPr lang="en-US" altLang="vi-VN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như nắng, gió, mưa.</a:t>
            </a:r>
            <a:endParaRPr lang="en-US" altLang="vi-VN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61" name="Text Box 13"/>
          <p:cNvSpPr txBox="1"/>
          <p:nvPr/>
        </p:nvSpPr>
        <p:spPr>
          <a:xfrm>
            <a:off x="871538" y="3352800"/>
            <a:ext cx="6781800" cy="1245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000" dirty="0">
                <a:solidFill>
                  <a:srgbClr val="CC0000"/>
                </a:solidFill>
                <a:latin typeface="Times New Roman" panose="02020603050405020304" pitchFamily="18" charset="0"/>
              </a:rPr>
              <a:t>Trường mầm non Hoa Hồng</a:t>
            </a:r>
            <a:endParaRPr lang="en-US" altLang="vi-VN" sz="30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000" dirty="0">
                <a:solidFill>
                  <a:srgbClr val="CC0000"/>
                </a:solidFill>
                <a:latin typeface="Times New Roman" panose="02020603050405020304" pitchFamily="18" charset="0"/>
              </a:rPr>
              <a:t>GV: </a:t>
            </a:r>
            <a:r>
              <a:rPr lang="vi-VN" altLang="en-US" sz="3000" dirty="0">
                <a:solidFill>
                  <a:srgbClr val="CC0000"/>
                </a:solidFill>
                <a:latin typeface="Times New Roman" panose="02020603050405020304" pitchFamily="18" charset="0"/>
              </a:rPr>
              <a:t>nguyễn thị tuyết </a:t>
            </a:r>
            <a:r>
              <a:rPr lang="vi-VN" altLang="en-US" sz="3000" dirty="0">
                <a:solidFill>
                  <a:srgbClr val="CC0000"/>
                </a:solidFill>
                <a:latin typeface="Times New Roman" panose="02020603050405020304" pitchFamily="18" charset="0"/>
              </a:rPr>
              <a:t>nhung</a:t>
            </a:r>
            <a:endParaRPr lang="vi-VN" altLang="en-US" sz="3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60" grpId="0"/>
      <p:bldP spid="104460" grpId="1"/>
      <p:bldP spid="1044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11268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/>
          <p:nvPr/>
        </p:nvSpPr>
        <p:spPr>
          <a:xfrm>
            <a:off x="2286000" y="2057400"/>
            <a:ext cx="350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3430" name="Text Box 6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6600CC"/>
                </a:solidFill>
                <a:latin typeface="Arial" panose="020B0604020202020204" pitchFamily="34" charset="0"/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1" name="Picture 7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6" name="Rectangle 12"/>
          <p:cNvSpPr/>
          <p:nvPr/>
        </p:nvSpPr>
        <p:spPr>
          <a:xfrm>
            <a:off x="1524000" y="2590800"/>
            <a:ext cx="64770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Không ra ngoài khi trời mưa to.</a:t>
            </a:r>
            <a:endParaRPr lang="en-US" altLang="vi-VN" sz="2400" dirty="0">
              <a:solidFill>
                <a:srgbClr val="FF33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Khi gặp mưa phải tìm nơi trú ẩn.</a:t>
            </a:r>
            <a:endParaRPr lang="en-US" altLang="vi-VN" sz="2400" dirty="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được tắm và uống nước mưa.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Đi mưa phải mặc áo mưa, che dù và đi cùng với người lớn.</a:t>
            </a:r>
            <a:endParaRPr lang="en-US" altLang="vi-VN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vi-VN" sz="2400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1905000" y="1066800"/>
            <a:ext cx="5562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400" i="1" dirty="0">
                <a:solidFill>
                  <a:srgbClr val="009900"/>
                </a:solidFill>
                <a:latin typeface="Times New Roman" panose="02020603050405020304" pitchFamily="18" charset="0"/>
              </a:rPr>
              <a:t>Bé ngoan hãy nhớ!</a:t>
            </a:r>
            <a:endParaRPr lang="en-US" altLang="vi-VN" sz="4400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3434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12291" name="Picture 5" descr="611054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077200" cy="525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2" name="Group 7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2299" name="Picture 8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0" name="Picture 9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1" name="Picture 10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2" name="Picture 11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3" name="Text Box 12"/>
          <p:cNvSpPr txBox="1"/>
          <p:nvPr/>
        </p:nvSpPr>
        <p:spPr>
          <a:xfrm>
            <a:off x="3505200" y="5638800"/>
            <a:ext cx="1981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Nắng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33805" name="Text Box 13"/>
          <p:cNvSpPr txBox="1"/>
          <p:nvPr/>
        </p:nvSpPr>
        <p:spPr>
          <a:xfrm>
            <a:off x="8991600" y="762000"/>
            <a:ext cx="35814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Ông mặt trời</a:t>
            </a:r>
            <a:endParaRPr lang="en-US" altLang="vi-VN" sz="4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4000" dirty="0">
              <a:latin typeface="Times New Roman" panose="02020603050405020304" pitchFamily="18" charset="0"/>
            </a:endParaRPr>
          </a:p>
        </p:txBody>
      </p:sp>
      <p:pic>
        <p:nvPicPr>
          <p:cNvPr id="12295" name="Picture 16" descr="mattr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152400"/>
            <a:ext cx="4267200" cy="277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9" name="Text Box 17"/>
          <p:cNvSpPr txBox="1"/>
          <p:nvPr/>
        </p:nvSpPr>
        <p:spPr>
          <a:xfrm>
            <a:off x="8839200" y="3505200"/>
            <a:ext cx="1981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Tia nắng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33811" name="Line 19"/>
          <p:cNvSpPr/>
          <p:nvPr/>
        </p:nvSpPr>
        <p:spPr>
          <a:xfrm flipH="1">
            <a:off x="2286000" y="3733800"/>
            <a:ext cx="16002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12" name="Line 20"/>
          <p:cNvSpPr/>
          <p:nvPr/>
        </p:nvSpPr>
        <p:spPr>
          <a:xfrm flipH="1">
            <a:off x="3048000" y="1371600"/>
            <a:ext cx="12954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slow">
    <p:checker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54584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54167 -0.0178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200" name="Text Box 8"/>
          <p:cNvSpPr txBox="1"/>
          <p:nvPr/>
        </p:nvSpPr>
        <p:spPr>
          <a:xfrm>
            <a:off x="381000" y="5486400"/>
            <a:ext cx="838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Nhận biết tia nắng qua tán cây</a:t>
            </a:r>
            <a:endParaRPr lang="en-US" altLang="vi-V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5" name="Group 10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3317" name="Picture 1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12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Picture 1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16" name="Picture 15" descr="61110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73914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338" name="Picture 4" descr="49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38200" y="457200"/>
            <a:ext cx="7467600" cy="5105400"/>
          </a:xfrm>
          <a:ln/>
        </p:spPr>
      </p:pic>
      <p:sp>
        <p:nvSpPr>
          <p:cNvPr id="14339" name="Text Box 5"/>
          <p:cNvSpPr txBox="1"/>
          <p:nvPr/>
        </p:nvSpPr>
        <p:spPr>
          <a:xfrm>
            <a:off x="914400" y="5486400"/>
            <a:ext cx="739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FF66FF"/>
                </a:solidFill>
                <a:latin typeface="Times New Roman" panose="02020603050405020304" pitchFamily="18" charset="0"/>
              </a:rPr>
              <a:t>Ánh nắng lung linh, ấm áp</a:t>
            </a:r>
            <a:endParaRPr lang="en-US" altLang="vi-VN" sz="4000" dirty="0">
              <a:solidFill>
                <a:srgbClr val="FF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40" name="Group 6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4341" name="Picture 7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4" name="Picture 1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zoom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vi-VN" i="1" dirty="0">
                <a:solidFill>
                  <a:srgbClr val="009900"/>
                </a:solidFill>
                <a:latin typeface="Times New Roman" panose="02020603050405020304" pitchFamily="18" charset="0"/>
              </a:rPr>
              <a:t>Tác dụng của nắng</a:t>
            </a:r>
            <a:endParaRPr lang="en-US" altLang="vi-VN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63" name="Group 5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5369" name="Picture 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0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1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4" name="Picture 10" descr="6110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4572000" cy="397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1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1295400"/>
            <a:ext cx="2209800" cy="1219200"/>
          </a:xfrm>
          <a:ln/>
        </p:spPr>
      </p:pic>
      <p:pic>
        <p:nvPicPr>
          <p:cNvPr id="1536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743200"/>
            <a:ext cx="220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267200"/>
            <a:ext cx="2209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Text Box 15"/>
          <p:cNvSpPr txBox="1"/>
          <p:nvPr/>
        </p:nvSpPr>
        <p:spPr>
          <a:xfrm>
            <a:off x="2057400" y="5638800"/>
            <a:ext cx="4800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Muôn hoa khoe sắc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pic>
        <p:nvPicPr>
          <p:cNvPr id="7475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57200"/>
            <a:ext cx="3886200" cy="197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7" name="Picture 5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457200"/>
            <a:ext cx="3352800" cy="1981200"/>
          </a:xfrm>
          <a:ln/>
        </p:spPr>
      </p:pic>
      <p:pic>
        <p:nvPicPr>
          <p:cNvPr id="7475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4038600" cy="2514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0" name="Group 8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6393" name="Picture 9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4" name="Picture 10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5" name="Picture 11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6" name="Picture 12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391" name="Text Box 13"/>
          <p:cNvSpPr txBox="1"/>
          <p:nvPr/>
        </p:nvSpPr>
        <p:spPr>
          <a:xfrm>
            <a:off x="3352800" y="2819400"/>
            <a:ext cx="2819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Phơi lúa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74767" name="Text Box 15"/>
          <p:cNvSpPr txBox="1"/>
          <p:nvPr/>
        </p:nvSpPr>
        <p:spPr>
          <a:xfrm>
            <a:off x="5334000" y="48006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Khô quần áo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7410" name="Group 5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7413" name="Picture 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5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Picture 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7411" name="Picture 11" descr="h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1628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12"/>
          <p:cNvSpPr txBox="1"/>
          <p:nvPr/>
        </p:nvSpPr>
        <p:spPr>
          <a:xfrm>
            <a:off x="2362200" y="5562600"/>
            <a:ext cx="4038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Nắng to gay gắt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1676400" y="6019800"/>
            <a:ext cx="57912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33CC33"/>
                </a:solidFill>
                <a:latin typeface="Arial" panose="020B0604020202020204" pitchFamily="34" charset="0"/>
              </a:rPr>
              <a:t>Nắng to gay gắt.</a:t>
            </a:r>
            <a:endParaRPr lang="en-US" altLang="vi-VN" sz="4000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4000" dirty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grpSp>
        <p:nvGrpSpPr>
          <p:cNvPr id="18435" name="Group 6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8440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1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436" name="Picture 13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533400"/>
            <a:ext cx="3962400" cy="2819400"/>
          </a:xfrm>
          <a:ln/>
        </p:spPr>
      </p:pic>
      <p:pic>
        <p:nvPicPr>
          <p:cNvPr id="18437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3505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3886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16"/>
          <p:cNvSpPr txBox="1"/>
          <p:nvPr/>
        </p:nvSpPr>
        <p:spPr>
          <a:xfrm>
            <a:off x="4343400" y="4114800"/>
            <a:ext cx="426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Đất khô cằn, nức nẻ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5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19460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2286000" y="2057400"/>
            <a:ext cx="350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65542" name="Text Box 6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6600CC"/>
                </a:solidFill>
                <a:latin typeface="Arial" panose="020B0604020202020204" pitchFamily="34" charset="0"/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Picture 7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2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Rectangle 13"/>
          <p:cNvSpPr/>
          <p:nvPr/>
        </p:nvSpPr>
        <p:spPr>
          <a:xfrm>
            <a:off x="533400" y="990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altLang="vi-VN" sz="4400" i="1" dirty="0">
                <a:solidFill>
                  <a:srgbClr val="FF3399"/>
                </a:solidFill>
                <a:latin typeface="Times New Roman" panose="02020603050405020304" pitchFamily="18" charset="0"/>
              </a:rPr>
              <a:t>Dặn dò bé yêu:</a:t>
            </a:r>
            <a:endParaRPr lang="en-US" altLang="vi-VN" sz="4400" i="1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Rectangle 14"/>
          <p:cNvSpPr/>
          <p:nvPr/>
        </p:nvSpPr>
        <p:spPr>
          <a:xfrm>
            <a:off x="914400" y="2332038"/>
            <a:ext cx="7086600" cy="36877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  <a:buChar char="•"/>
            </a:pP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Nhớ đội nón, che dù khi đi ngoài nắng.</a:t>
            </a:r>
            <a:endParaRPr lang="en-US" altLang="vi-VN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har char="•"/>
            </a:pPr>
            <a:r>
              <a:rPr lang="en-US" altLang="vi-VN" sz="3200" dirty="0">
                <a:solidFill>
                  <a:srgbClr val="FF9900"/>
                </a:solidFill>
                <a:latin typeface="Times New Roman" panose="02020603050405020304" pitchFamily="18" charset="0"/>
              </a:rPr>
              <a:t>Không được đi ra ngoài lúc trưa nắng gắt.</a:t>
            </a:r>
            <a:endParaRPr lang="en-US" altLang="vi-VN" sz="3200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70" name="Picture 15" descr="av-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125" y="4419600"/>
            <a:ext cx="1946275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0484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6110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38200"/>
            <a:ext cx="7239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 Box 8"/>
          <p:cNvSpPr txBox="1"/>
          <p:nvPr/>
        </p:nvSpPr>
        <p:spPr>
          <a:xfrm>
            <a:off x="4648200" y="228600"/>
            <a:ext cx="213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Gió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"/>
    <p:sndAc>
      <p:stSnd loop="1">
        <p:snd r:embed="rId5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/>
            <a:endParaRPr lang="vi-VN" altLang="vi-V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Placeholder 5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/>
            <a:endParaRPr lang="vi-VN" altLang="vi-VN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228600"/>
            <a:ext cx="9423400" cy="7086600"/>
          </a:xfrm>
          <a:ln/>
        </p:spPr>
      </p:pic>
      <p:sp>
        <p:nvSpPr>
          <p:cNvPr id="8" name="Horizontal Scroll 7"/>
          <p:cNvSpPr/>
          <p:nvPr/>
        </p:nvSpPr>
        <p:spPr>
          <a:xfrm>
            <a:off x="1219200" y="914400"/>
            <a:ext cx="7691438" cy="581818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I. Mục đích yêu cầu</a:t>
            </a:r>
            <a:endParaRPr lang="vi-VN" altLang="x-none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Kiến thức</a:t>
            </a:r>
            <a:endParaRPr lang="vi-VN" altLang="x-none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biết về một số hiện tượng tự nhiên như : mưa, nắng, gió, bão…</a:t>
            </a:r>
            <a:endParaRPr lang="vi-VN" altLang="x-none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biết lợi ích, tác hại của hiện tượng tự nhiên đối với đời sống của con người.</a:t>
            </a:r>
            <a:endParaRPr lang="vi-VN" altLang="x-none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Kỹ năng</a:t>
            </a:r>
            <a:endParaRPr lang="vi-VN" altLang="x-none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dirty="0">
                <a:solidFill>
                  <a:srgbClr val="3C3C3C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nhận biết nhanh những đặc điểm, dấu hiệu nổi bật của thiên nhiên.</a:t>
            </a:r>
            <a:endParaRPr lang="vi-VN" altLang="x-none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nói rõ ràng, mạch lạc.</a:t>
            </a:r>
            <a:endParaRPr lang="vi-VN" altLang="x-none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Phát triển ở trẻ kỹ năng quan sát, tư duy, ghi nhớ có chủ định.</a:t>
            </a:r>
            <a:endParaRPr lang="vi-VN" altLang="x-none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Thái độ</a:t>
            </a:r>
            <a:endParaRPr lang="vi-VN" altLang="x-none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0">
              <a:buNone/>
            </a:pPr>
            <a:r>
              <a:rPr lang="vi-VN" altLang="x-none" sz="2000" dirty="0">
                <a:solidFill>
                  <a:srgbClr val="3C3C3C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Giáo dục trẻ biết giữ gìn sức khỏe khi thời tiết thay đổi để tự bảo vệ mình khi đi ngoài trời.</a:t>
            </a:r>
            <a:endParaRPr lang="vi-VN" altLang="x-none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1508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6110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85800"/>
            <a:ext cx="7010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Text Box 10"/>
          <p:cNvSpPr txBox="1"/>
          <p:nvPr/>
        </p:nvSpPr>
        <p:spPr>
          <a:xfrm>
            <a:off x="2743200" y="57912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21513" name="Text Box 11"/>
          <p:cNvSpPr txBox="1"/>
          <p:nvPr/>
        </p:nvSpPr>
        <p:spPr>
          <a:xfrm>
            <a:off x="2971800" y="55626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Gió thổi lá bay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  <p:sndAc>
      <p:stSnd loop="1">
        <p:snd r:embed="rId5" name="wind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2532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 descr="30d19c283195ed8f14471a7342fbc283-6531068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905000"/>
            <a:ext cx="3276600" cy="455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3409ac4e3195ed8f59c41c1342fbc213-6523505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905000"/>
            <a:ext cx="36576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Text Box 10"/>
          <p:cNvSpPr txBox="1"/>
          <p:nvPr/>
        </p:nvSpPr>
        <p:spPr>
          <a:xfrm>
            <a:off x="2514600" y="762000"/>
            <a:ext cx="5638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Hoa rung rinh trong gió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u"/>
    <p:sndAc>
      <p:stSnd>
        <p:snd r:embed="rId6" name="wind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3556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5" name="Picture 7" descr="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33400"/>
            <a:ext cx="6553200" cy="466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Text Box 8"/>
          <p:cNvSpPr txBox="1"/>
          <p:nvPr/>
        </p:nvSpPr>
        <p:spPr>
          <a:xfrm>
            <a:off x="1752600" y="5334000"/>
            <a:ext cx="640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Arial" panose="020B0604020202020204" pitchFamily="34" charset="0"/>
              </a:rPr>
              <a:t>Gió làm quay chong chóng</a:t>
            </a:r>
            <a:endParaRPr lang="en-US" altLang="vi-VN" sz="4000" dirty="0">
              <a:latin typeface="Arial" panose="020B0604020202020204" pitchFamily="34" charset="0"/>
            </a:endParaRPr>
          </a:p>
        </p:txBody>
      </p:sp>
      <p:pic>
        <p:nvPicPr>
          <p:cNvPr id="23560" name="Picture 6" descr="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wipe dir="r"/>
    <p:sndAc>
      <p:stSnd>
        <p:snd r:embed="rId5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4580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1" name="Picture 7" descr="anh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81000"/>
            <a:ext cx="75438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Text Box 8"/>
          <p:cNvSpPr txBox="1"/>
          <p:nvPr/>
        </p:nvSpPr>
        <p:spPr>
          <a:xfrm>
            <a:off x="2819400" y="5638800"/>
            <a:ext cx="3886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Gió thổi mạnh.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5000">
    <p:zoom/>
    <p:sndAc>
      <p:stSnd>
        <p:snd r:embed="rId6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5604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Text Box 8"/>
          <p:cNvSpPr txBox="1"/>
          <p:nvPr/>
        </p:nvSpPr>
        <p:spPr>
          <a:xfrm>
            <a:off x="2362200" y="5638800"/>
            <a:ext cx="502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</a:rPr>
              <a:t>Cây ngã vì gió to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pic>
        <p:nvPicPr>
          <p:cNvPr id="2560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0"/>
            <a:ext cx="7010400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  <p:sndAc>
      <p:stSnd>
        <p:snd r:embed="rId5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6628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5"/>
          <p:cNvSpPr txBox="1"/>
          <p:nvPr/>
        </p:nvSpPr>
        <p:spPr>
          <a:xfrm>
            <a:off x="2286000" y="2057400"/>
            <a:ext cx="350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62470" name="Text Box 6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6600CC"/>
                </a:solidFill>
                <a:latin typeface="Arial" panose="020B0604020202020204" pitchFamily="34" charset="0"/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1" name="Picture 7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animated_animal%20rabb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191000"/>
            <a:ext cx="35814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6" name="Picture 12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7" name="Rectangle 13"/>
          <p:cNvSpPr/>
          <p:nvPr/>
        </p:nvSpPr>
        <p:spPr>
          <a:xfrm>
            <a:off x="1828800" y="1450975"/>
            <a:ext cx="352107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Nhớ lời cô dặn</a:t>
            </a: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1828800" y="2895600"/>
            <a:ext cx="5867400" cy="1370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Khi gặp gió to phải tìm nơi trú ẩn.</a:t>
            </a:r>
            <a:endParaRPr lang="en-US" altLang="vi-VN" sz="2400" dirty="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rgbClr val="FF9900"/>
                </a:solidFill>
                <a:latin typeface="Times New Roman" panose="02020603050405020304" pitchFamily="18" charset="0"/>
              </a:rPr>
              <a:t>Nên đeo kính để tránh bụi.</a:t>
            </a:r>
            <a:endParaRPr lang="en-US" altLang="vi-VN" sz="2400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937" y="0"/>
            <a:ext cx="8839200" cy="67056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algn="ctr"/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:Cho tôi đi l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mưa</a:t>
            </a: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0" y="2743200"/>
            <a:ext cx="1955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3" y="1485900"/>
            <a:ext cx="1951037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0"/>
            <a:ext cx="17129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0" y="5661025"/>
            <a:ext cx="1976438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0" y="5902325"/>
            <a:ext cx="2105025" cy="146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-65722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038" y="-590550"/>
            <a:ext cx="2132012" cy="21431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</p:pic>
      <p:pic>
        <p:nvPicPr>
          <p:cNvPr id="27658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638" y="-114300"/>
            <a:ext cx="2806700" cy="279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2650" y="-180975"/>
            <a:ext cx="2986088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238" y="5467350"/>
            <a:ext cx="2135187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hoToiDiLamMuaVoi-VA-4763900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4648200"/>
            <a:ext cx="487363" cy="48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8676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00" y="-3810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Text Box 9"/>
          <p:cNvSpPr txBox="1"/>
          <p:nvPr/>
        </p:nvSpPr>
        <p:spPr>
          <a:xfrm>
            <a:off x="1752600" y="1066800"/>
            <a:ext cx="6781800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70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Chúc các bé</a:t>
            </a:r>
            <a:endParaRPr lang="en-US" altLang="vi-VN" sz="7000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70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chăm ngoan,</a:t>
            </a:r>
            <a:endParaRPr lang="en-US" altLang="vi-VN" sz="7000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70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học giỏi!</a:t>
            </a:r>
            <a:endParaRPr lang="en-US" altLang="vi-VN" sz="7000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80" name="Picture 10" descr="6719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257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11" descr="6719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2" descr="4B3719F2663C4C139ADBA43FE6AA2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533400"/>
            <a:ext cx="828675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3" descr="6702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733800"/>
            <a:ext cx="16764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7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4099" name="Picture 3" descr="61105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001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Text Box 4"/>
          <p:cNvSpPr txBox="1"/>
          <p:nvPr/>
        </p:nvSpPr>
        <p:spPr>
          <a:xfrm>
            <a:off x="2971800" y="5638800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FF0066"/>
                </a:solidFill>
                <a:latin typeface="Arial" panose="020B0604020202020204" pitchFamily="34" charset="0"/>
              </a:rPr>
              <a:t>Mưa</a:t>
            </a:r>
            <a:endParaRPr lang="en-US" altLang="vi-VN" sz="40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5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  <p:sndAc>
      <p:stSnd loop="1"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Text Box 2"/>
          <p:cNvSpPr txBox="1"/>
          <p:nvPr/>
        </p:nvSpPr>
        <p:spPr>
          <a:xfrm>
            <a:off x="1981200" y="5867400"/>
            <a:ext cx="510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CC0000"/>
                </a:solidFill>
                <a:latin typeface="Arial" panose="020B0604020202020204" pitchFamily="34" charset="0"/>
              </a:rPr>
              <a:t>Mưa cung cấp nước.</a:t>
            </a:r>
            <a:endParaRPr lang="en-US" altLang="vi-VN" sz="4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3" descr="611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81000"/>
            <a:ext cx="77724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6148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0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57200"/>
            <a:ext cx="30480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35814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2000"/>
            <a:ext cx="4343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2" name="Oval 8"/>
          <p:cNvSpPr/>
          <p:nvPr/>
        </p:nvSpPr>
        <p:spPr>
          <a:xfrm>
            <a:off x="1752600" y="2743200"/>
            <a:ext cx="6019800" cy="1143000"/>
          </a:xfrm>
          <a:prstGeom prst="ellipse">
            <a:avLst/>
          </a:prstGeom>
          <a:solidFill>
            <a:srgbClr val="66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vi-VN" sz="4000" dirty="0">
                <a:solidFill>
                  <a:srgbClr val="FF3399"/>
                </a:solidFill>
                <a:latin typeface="Arial" panose="020B0604020202020204" pitchFamily="34" charset="0"/>
              </a:rPr>
              <a:t>Động vật có nước uống</a:t>
            </a:r>
            <a:endParaRPr lang="en-US" altLang="vi-VN" sz="4000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sp>
        <p:nvSpPr>
          <p:cNvPr id="98313" name="Oval 9"/>
          <p:cNvSpPr/>
          <p:nvPr/>
        </p:nvSpPr>
        <p:spPr>
          <a:xfrm>
            <a:off x="5791200" y="3962400"/>
            <a:ext cx="2286000" cy="2362200"/>
          </a:xfrm>
          <a:prstGeom prst="ellipse">
            <a:avLst/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vi-VN" sz="4000" dirty="0">
                <a:solidFill>
                  <a:srgbClr val="FFFF00"/>
                </a:solidFill>
                <a:latin typeface="Arial" panose="020B0604020202020204" pitchFamily="34" charset="0"/>
              </a:rPr>
              <a:t>Thực vật </a:t>
            </a:r>
            <a:endParaRPr lang="en-US" altLang="vi-VN" sz="4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vi-VN" sz="4000" dirty="0">
                <a:solidFill>
                  <a:srgbClr val="FFFF00"/>
                </a:solidFill>
                <a:latin typeface="Arial" panose="020B0604020202020204" pitchFamily="34" charset="0"/>
              </a:rPr>
              <a:t>tươi tốt</a:t>
            </a:r>
            <a:endParaRPr lang="en-US" altLang="vi-VN"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ver dir="lu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Picture 2" descr="rain25oa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0"/>
            <a:ext cx="8382000" cy="5791200"/>
          </a:xfrm>
          <a:ln/>
        </p:spPr>
      </p:pic>
      <p:sp>
        <p:nvSpPr>
          <p:cNvPr id="99331" name="Text Box 3"/>
          <p:cNvSpPr txBox="1"/>
          <p:nvPr/>
        </p:nvSpPr>
        <p:spPr>
          <a:xfrm>
            <a:off x="2209800" y="6019800"/>
            <a:ext cx="548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chemeClr val="accent2"/>
                </a:solidFill>
                <a:latin typeface="Arial" panose="020B0604020202020204" pitchFamily="34" charset="0"/>
              </a:rPr>
              <a:t>Mưa to.</a:t>
            </a:r>
            <a:endParaRPr lang="en-US" altLang="vi-VN" sz="4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  <p:sndAc>
      <p:stSnd loop="1"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8195" name="Picture 3" descr="61109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80772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6" name="Text Box 4"/>
          <p:cNvSpPr txBox="1"/>
          <p:nvPr/>
        </p:nvSpPr>
        <p:spPr>
          <a:xfrm>
            <a:off x="1524000" y="5791200"/>
            <a:ext cx="7162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33CC33"/>
                </a:solidFill>
                <a:latin typeface="Arial" panose="020B0604020202020204" pitchFamily="34" charset="0"/>
              </a:rPr>
              <a:t>Sấm chớp trong khi mưa.</a:t>
            </a:r>
            <a:endParaRPr lang="en-US" altLang="vi-VN" sz="4000" dirty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pic>
        <p:nvPicPr>
          <p:cNvPr id="8197" name="Picture 5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Picture 2" descr="01">
            <a:hlinkClick r:id="rId1"/>
          </p:cNvPr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533400"/>
            <a:ext cx="5029200" cy="2438400"/>
          </a:xfrm>
          <a:ln/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76600"/>
            <a:ext cx="25908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766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76400"/>
            <a:ext cx="25146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2667000" y="5715000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latin typeface="Arial" panose="020B0604020202020204" pitchFamily="34" charset="0"/>
              </a:rPr>
              <a:t>Tác hại của mưa to</a:t>
            </a:r>
            <a:endParaRPr lang="en-US" altLang="vi-VN" sz="4000" dirty="0">
              <a:latin typeface="Arial" panose="020B0604020202020204" pitchFamily="34" charset="0"/>
            </a:endParaRPr>
          </a:p>
        </p:txBody>
      </p:sp>
      <p:pic>
        <p:nvPicPr>
          <p:cNvPr id="9223" name="Picture 7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3"/>
          <p:cNvSpPr txBox="1"/>
          <p:nvPr/>
        </p:nvSpPr>
        <p:spPr>
          <a:xfrm>
            <a:off x="3810000" y="57150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0243" name="WordArt 4"/>
          <p:cNvSpPr>
            <a:spLocks noTextEdit="1"/>
          </p:cNvSpPr>
          <p:nvPr/>
        </p:nvSpPr>
        <p:spPr>
          <a:xfrm>
            <a:off x="2628900" y="1700213"/>
            <a:ext cx="2362200" cy="762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-4762" y="-26987"/>
            <a:ext cx="9148762" cy="1295400"/>
          </a:xfrm>
          <a:blipFill rotWithShape="1">
            <a:blip r:embed="rId1"/>
          </a:blipFill>
          <a:ln/>
        </p:spPr>
        <p:txBody>
          <a:bodyPr vert="horz" wrap="square" lIns="91440" tIns="45720" rIns="91440" bIns="45720" anchor="ctr" anchorCtr="0"/>
          <a:p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5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2" y="1295400"/>
            <a:ext cx="9148762" cy="5562600"/>
          </a:xfrm>
          <a:ln/>
        </p:spPr>
      </p:pic>
    </p:spTree>
  </p:cSld>
  <p:clrMapOvr>
    <a:masterClrMapping/>
  </p:clrMapOvr>
  <p:transition spd="slow">
    <p:wheel spokes="4"/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WPS Slides</Application>
  <PresentationFormat/>
  <Paragraphs>110</Paragraphs>
  <Slides>27</Slides>
  <Notes>0</Notes>
  <HiddenSlides>1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ACER</cp:lastModifiedBy>
  <cp:revision>41</cp:revision>
  <dcterms:created xsi:type="dcterms:W3CDTF">2008-10-27T13:56:33Z</dcterms:created>
  <dcterms:modified xsi:type="dcterms:W3CDTF">2025-04-23T13:27:42Z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FFA0E03F11484B0DAA92B0189D2845B1_13</vt:lpwstr>
  </property>
  <property fmtid="{D5CDD505-2E9C-101B-9397-08002B2CF9AE}" pid="3" name="KSOProductBuildVer">
    <vt:lpwstr>1033-12.2.0.20795</vt:lpwstr>
  </property>
</Properties>
</file>