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39" r:id="rId4"/>
    <p:sldId id="256" r:id="rId5"/>
    <p:sldId id="321" r:id="rId6"/>
    <p:sldId id="299" r:id="rId7"/>
    <p:sldId id="257" r:id="rId8"/>
    <p:sldId id="259" r:id="rId9"/>
    <p:sldId id="341" r:id="rId10"/>
    <p:sldId id="340" r:id="rId11"/>
    <p:sldId id="342" r:id="rId12"/>
    <p:sldId id="344" r:id="rId13"/>
    <p:sldId id="336" r:id="rId14"/>
    <p:sldId id="346" r:id="rId15"/>
    <p:sldId id="347" r:id="rId16"/>
    <p:sldId id="290" r:id="rId17"/>
    <p:sldId id="261" r:id="rId18"/>
    <p:sldId id="335" r:id="rId19"/>
    <p:sldId id="338" r:id="rId20"/>
    <p:sldId id="32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E9F63-384C-4B9B-99AA-AA4DB9BB4BF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142D-CCD0-4F40-A050-C85F1891D11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3AE07-6422-4AA7-8A3D-4630B323382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68EBB-1E3E-4189-8337-82BD25BC37B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89AE2-5CB3-430E-AF8C-D83CDC207AB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4E04C-DB59-4A95-9ED4-013FAF8E440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68026-E440-4ED2-9ACA-C25F41797A0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9FFB9-4349-48CA-ADE8-E0744A92101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F02E3-F0FD-4170-B8EF-FAF65D30024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2307F-5746-488C-989B-9B9CE9A0C87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FE705-CAE8-4709-94AB-54FA2D4A664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99413-D437-485C-A081-9174E12ACB0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384CF-6349-443B-985F-D3205942A8C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1A6CD-BAD3-4BA8-B831-E86C66E6E2D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fld id="{D4809FBE-BCC3-4A53-A46D-47AC89A0723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7.GIF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GIF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GIF"/><Relationship Id="rId8" Type="http://schemas.openxmlformats.org/officeDocument/2006/relationships/image" Target="../media/image39.jpeg"/><Relationship Id="rId7" Type="http://schemas.openxmlformats.org/officeDocument/2006/relationships/image" Target="../media/image38.GIF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GIF"/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27.GIF"/><Relationship Id="rId15" Type="http://schemas.openxmlformats.org/officeDocument/2006/relationships/image" Target="../media/image46.jpeg"/><Relationship Id="rId14" Type="http://schemas.openxmlformats.org/officeDocument/2006/relationships/image" Target="../media/image45.GIF"/><Relationship Id="rId13" Type="http://schemas.openxmlformats.org/officeDocument/2006/relationships/image" Target="../media/image44.png"/><Relationship Id="rId12" Type="http://schemas.openxmlformats.org/officeDocument/2006/relationships/image" Target="../media/image43.jpeg"/><Relationship Id="rId11" Type="http://schemas.openxmlformats.org/officeDocument/2006/relationships/image" Target="../media/image42.GIF"/><Relationship Id="rId10" Type="http://schemas.openxmlformats.org/officeDocument/2006/relationships/image" Target="../media/image41.png"/><Relationship Id="rId1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microsoft.com/office/2007/relationships/media" Target="../media/media1.m4a"/><Relationship Id="rId2" Type="http://schemas.openxmlformats.org/officeDocument/2006/relationships/audio" Target="../media/media1.m4a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3200" y="0"/>
            <a:ext cx="12395200" cy="7772400"/>
          </a:xfrm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2667000" y="211138"/>
            <a:ext cx="708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TRƯỜNG MẦM NON  HOA HỒNG</a:t>
            </a:r>
            <a:endParaRPr lang="en-US" altLang="en-US" sz="1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2667000" y="2057401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3296093" y="3076575"/>
            <a:ext cx="65532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hương giang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635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hao hoa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/>
          <p:nvPr/>
        </p:nvGrpSpPr>
        <p:grpSpPr bwMode="auto">
          <a:xfrm>
            <a:off x="1828800" y="381000"/>
            <a:ext cx="8534400" cy="6019800"/>
            <a:chOff x="-2448" y="816"/>
            <a:chExt cx="5232" cy="3792"/>
          </a:xfrm>
        </p:grpSpPr>
        <p:pic>
          <p:nvPicPr>
            <p:cNvPr id="18441" name="Picture 4" descr="phao hoa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8" y="816"/>
              <a:ext cx="5232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5" descr="phao hoa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8" y="1920"/>
              <a:ext cx="2448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6" descr="phao hoa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phao hoa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phao hoa da na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1" y="419894"/>
            <a:ext cx="8610600" cy="61722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F2F2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WordArt 9"/>
          <p:cNvSpPr>
            <a:spLocks noChangeArrowheads="1" noChangeShapeType="1" noTextEdit="1"/>
          </p:cNvSpPr>
          <p:nvPr/>
        </p:nvSpPr>
        <p:spPr bwMode="auto">
          <a:xfrm>
            <a:off x="3810001" y="5334001"/>
            <a:ext cx="4772025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PHÁO HOA NGÀY TẾT</a:t>
            </a:r>
            <a:endParaRPr lang="en-US" sz="3600" kern="1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cs typeface="Arial" panose="020B0604020202020204" pitchFamily="34" charset="0"/>
            </a:endParaRPr>
          </a:p>
        </p:txBody>
      </p:sp>
      <p:pic>
        <p:nvPicPr>
          <p:cNvPr id="18440" name="Picture 10" descr="sqrndlredmed_w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326188"/>
            <a:ext cx="10668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12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_073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hình ảnh đánh cờ ngườ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-66041"/>
            <a:ext cx="3992880" cy="691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Administrator\Downloads\news_92120anh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0" y="-59532"/>
            <a:ext cx="3992880" cy="69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hình ảnh chơi ném cò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880" y="-20321"/>
            <a:ext cx="4490720" cy="697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25" y="0"/>
            <a:ext cx="12298326" cy="6858000"/>
          </a:xfrm>
          <a:prstGeom prst="rect">
            <a:avLst/>
          </a:prstGeom>
        </p:spPr>
      </p:pic>
      <p:sp>
        <p:nvSpPr>
          <p:cNvPr id="26626" name="WordArt 7"/>
          <p:cNvSpPr>
            <a:spLocks noChangeArrowheads="1" noChangeShapeType="1" noTextEdit="1"/>
          </p:cNvSpPr>
          <p:nvPr/>
        </p:nvSpPr>
        <p:spPr bwMode="auto">
          <a:xfrm>
            <a:off x="3200400" y="1828800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chơi: "Ô SỐ BÍ ẨN"</a:t>
            </a:r>
            <a:endParaRPr lang="en-US" sz="2000" kern="10" dirty="0">
              <a:ln w="9525">
                <a:solidFill>
                  <a:srgbClr val="00FF00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6627" name="Rectangle 9"/>
          <p:cNvSpPr>
            <a:spLocks noChangeArrowheads="1"/>
          </p:cNvSpPr>
          <p:nvPr/>
        </p:nvSpPr>
        <p:spPr bwMode="auto">
          <a:xfrm>
            <a:off x="3328222" y="2596923"/>
            <a:ext cx="537839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 </a:t>
            </a:r>
            <a:r>
              <a:rPr lang="en-US" altLang="en-US" sz="2800">
                <a:solidFill>
                  <a:srgbClr val="3333FF"/>
                </a:solidFill>
              </a:rPr>
              <a:t>Cô chia trẻ làm 2 đội,</a:t>
            </a:r>
            <a:endParaRPr lang="en-US" altLang="en-US" sz="2800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cho lần lượt từng đội  chọn ô số</a:t>
            </a:r>
            <a:endParaRPr lang="en-US" altLang="en-US" sz="2800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dưới mỗi ô số là một câu đố .</a:t>
            </a:r>
            <a:endParaRPr lang="en-US" altLang="en-US" sz="2800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Đội nào giải được nhiều ô số </a:t>
            </a:r>
            <a:endParaRPr lang="en-US" altLang="en-US" sz="2800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thì đội đó chiến thắng.</a:t>
            </a:r>
            <a:endParaRPr lang="en-US" altLang="en-US" sz="2800">
              <a:solidFill>
                <a:srgbClr val="3333FF"/>
              </a:solidFill>
            </a:endParaRPr>
          </a:p>
        </p:txBody>
      </p:sp>
      <p:pic>
        <p:nvPicPr>
          <p:cNvPr id="26628" name="Picture 10" descr="sqrndlredmed_w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326188"/>
            <a:ext cx="1371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grpSp>
        <p:nvGrpSpPr>
          <p:cNvPr id="12294" name="Group 6"/>
          <p:cNvGrpSpPr/>
          <p:nvPr/>
        </p:nvGrpSpPr>
        <p:grpSpPr bwMode="auto">
          <a:xfrm>
            <a:off x="1981200" y="1600200"/>
            <a:ext cx="2743200" cy="2438400"/>
            <a:chOff x="288" y="1008"/>
            <a:chExt cx="1728" cy="1536"/>
          </a:xfrm>
        </p:grpSpPr>
        <p:sp>
          <p:nvSpPr>
            <p:cNvPr id="27726" name="Rectangle 7"/>
            <p:cNvSpPr>
              <a:spLocks noChangeArrowheads="1"/>
            </p:cNvSpPr>
            <p:nvPr/>
          </p:nvSpPr>
          <p:spPr bwMode="auto">
            <a:xfrm>
              <a:off x="288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33FF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grpSp>
          <p:nvGrpSpPr>
            <p:cNvPr id="27727" name="Group 8"/>
            <p:cNvGrpSpPr/>
            <p:nvPr/>
          </p:nvGrpSpPr>
          <p:grpSpPr bwMode="auto">
            <a:xfrm>
              <a:off x="336" y="1056"/>
              <a:ext cx="1632" cy="1440"/>
              <a:chOff x="336" y="1104"/>
              <a:chExt cx="1632" cy="1440"/>
            </a:xfrm>
          </p:grpSpPr>
          <p:pic>
            <p:nvPicPr>
              <p:cNvPr id="27728" name="Picture 9" descr="cay quat copy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104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29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624" y="2304"/>
                <a:ext cx="1008" cy="19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FF0066">
                        <a:alpha val="92155"/>
                      </a:srgbClr>
                    </a:soli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Cây quật</a:t>
                </a:r>
                <a:endParaRPr lang="en-US" sz="3600" kern="10">
                  <a:solidFill>
                    <a:srgbClr val="FF0066">
                      <a:alpha val="92155"/>
                    </a:srgbClr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299" name="Group 11"/>
          <p:cNvGrpSpPr/>
          <p:nvPr/>
        </p:nvGrpSpPr>
        <p:grpSpPr bwMode="auto">
          <a:xfrm>
            <a:off x="1981200" y="1676400"/>
            <a:ext cx="2743200" cy="2438400"/>
            <a:chOff x="-1392" y="1152"/>
            <a:chExt cx="1728" cy="1536"/>
          </a:xfrm>
        </p:grpSpPr>
        <p:sp>
          <p:nvSpPr>
            <p:cNvPr id="27722" name="Rectangle 12"/>
            <p:cNvSpPr>
              <a:spLocks noChangeArrowheads="1"/>
            </p:cNvSpPr>
            <p:nvPr/>
          </p:nvSpPr>
          <p:spPr bwMode="auto">
            <a:xfrm>
              <a:off x="-1392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3333FF"/>
                </a:solidFill>
              </a:endParaRPr>
            </a:p>
          </p:txBody>
        </p:sp>
        <p:sp>
          <p:nvSpPr>
            <p:cNvPr id="2772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-1296" y="1536"/>
              <a:ext cx="1416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 gì lá nhỏ </a:t>
              </a:r>
              <a:endParaRPr lang="vi-VN" sz="20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nó xinh xinh</a:t>
              </a:r>
              <a:endParaRPr lang="vi-VN" sz="20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 tươi trĩu cành</a:t>
              </a:r>
              <a:endParaRPr lang="vi-VN" sz="20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 trong ngày Tết ?</a:t>
              </a:r>
              <a:endParaRPr lang="en-US" sz="20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724" name="Picture 14" descr="duck4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" y="1248"/>
              <a:ext cx="4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25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-1296" y="1200"/>
              <a:ext cx="612" cy="342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  <a:endParaRPr lang="en-US" sz="2000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endParaRPr>
            </a:p>
          </p:txBody>
        </p:sp>
      </p:grpSp>
      <p:grpSp>
        <p:nvGrpSpPr>
          <p:cNvPr id="12304" name="Group 16"/>
          <p:cNvGrpSpPr/>
          <p:nvPr/>
        </p:nvGrpSpPr>
        <p:grpSpPr bwMode="auto">
          <a:xfrm>
            <a:off x="1981200" y="1676400"/>
            <a:ext cx="2743200" cy="2438400"/>
            <a:chOff x="-1056" y="2928"/>
            <a:chExt cx="1728" cy="1536"/>
          </a:xfrm>
        </p:grpSpPr>
        <p:sp>
          <p:nvSpPr>
            <p:cNvPr id="12305" name="Rectangle 17"/>
            <p:cNvSpPr>
              <a:spLocks noChangeArrowheads="1"/>
            </p:cNvSpPr>
            <p:nvPr/>
          </p:nvSpPr>
          <p:spPr bwMode="auto">
            <a:xfrm>
              <a:off x="-1056" y="292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panose="020B0604020202020204" pitchFamily="34" charset="0"/>
              </a:endParaRPr>
            </a:p>
          </p:txBody>
        </p:sp>
        <p:sp>
          <p:nvSpPr>
            <p:cNvPr id="27721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-432" y="3360"/>
              <a:ext cx="432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1</a:t>
              </a:r>
              <a:endParaRPr 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grpSp>
        <p:nvGrpSpPr>
          <p:cNvPr id="12307" name="Group 19"/>
          <p:cNvGrpSpPr/>
          <p:nvPr/>
        </p:nvGrpSpPr>
        <p:grpSpPr bwMode="auto">
          <a:xfrm>
            <a:off x="4724400" y="1590676"/>
            <a:ext cx="2743200" cy="2447925"/>
            <a:chOff x="2016" y="1002"/>
            <a:chExt cx="1728" cy="1542"/>
          </a:xfrm>
        </p:grpSpPr>
        <p:sp>
          <p:nvSpPr>
            <p:cNvPr id="27716" name="Rectangle 20"/>
            <p:cNvSpPr>
              <a:spLocks noChangeArrowheads="1"/>
            </p:cNvSpPr>
            <p:nvPr/>
          </p:nvSpPr>
          <p:spPr bwMode="auto">
            <a:xfrm>
              <a:off x="2016" y="1002"/>
              <a:ext cx="1728" cy="154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grpSp>
          <p:nvGrpSpPr>
            <p:cNvPr id="27717" name="Group 21"/>
            <p:cNvGrpSpPr/>
            <p:nvPr/>
          </p:nvGrpSpPr>
          <p:grpSpPr bwMode="auto">
            <a:xfrm>
              <a:off x="2112" y="1104"/>
              <a:ext cx="1536" cy="1344"/>
              <a:chOff x="2064" y="1056"/>
              <a:chExt cx="1632" cy="1440"/>
            </a:xfrm>
          </p:grpSpPr>
          <p:pic>
            <p:nvPicPr>
              <p:cNvPr id="27718" name="Picture 22" descr="ban chung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19" name="WordArt 2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08" y="2160"/>
                <a:ext cx="129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2000" kern="10">
                    <a:ln w="12700">
                      <a:solidFill>
                        <a:srgbClr val="EAEAEA"/>
                      </a:solidFill>
                      <a:round/>
                    </a:ln>
                    <a:gradFill rotWithShape="1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Bánh chưng</a:t>
                </a:r>
                <a:endParaRPr lang="en-US" sz="2000" kern="10">
                  <a:ln w="12700">
                    <a:solidFill>
                      <a:srgbClr val="EAEAEA"/>
                    </a:solidFill>
                    <a:rou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312" name="Group 24"/>
          <p:cNvGrpSpPr/>
          <p:nvPr/>
        </p:nvGrpSpPr>
        <p:grpSpPr bwMode="auto">
          <a:xfrm>
            <a:off x="4724400" y="1600200"/>
            <a:ext cx="2743200" cy="2438400"/>
            <a:chOff x="2016" y="1008"/>
            <a:chExt cx="1728" cy="1536"/>
          </a:xfrm>
        </p:grpSpPr>
        <p:sp>
          <p:nvSpPr>
            <p:cNvPr id="27712" name="Rectangle 25"/>
            <p:cNvSpPr>
              <a:spLocks noChangeArrowheads="1"/>
            </p:cNvSpPr>
            <p:nvPr/>
          </p:nvSpPr>
          <p:spPr bwMode="auto">
            <a:xfrm>
              <a:off x="2016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1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2208" y="1488"/>
              <a:ext cx="1392" cy="67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875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Lá dong xanh đặt dưới</a:t>
              </a:r>
              <a:endParaRPr lang="vi-VN" sz="2000" kern="1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FFFFFF"/>
                    </a:gs>
                    <a:gs pos="100000">
                      <a:srgbClr val="FFCCFF"/>
                    </a:gs>
                  </a:gsLst>
                  <a:lin ang="18900000" scaled="1"/>
                </a:gradFill>
                <a:cs typeface="Arial" panose="020B0604020202020204" pitchFamily="34" charset="0"/>
              </a:endParaRP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Nếp hoa vàng trải ra</a:t>
              </a:r>
              <a:endParaRPr lang="vi-VN" sz="2000" kern="1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FFFFFF"/>
                    </a:gs>
                    <a:gs pos="100000">
                      <a:srgbClr val="FFCCFF"/>
                    </a:gs>
                  </a:gsLst>
                  <a:lin ang="18900000" scaled="1"/>
                </a:gradFill>
                <a:cs typeface="Arial" panose="020B0604020202020204" pitchFamily="34" charset="0"/>
              </a:endParaRP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Cho đỗ rồi cho thịt</a:t>
              </a:r>
              <a:endParaRPr lang="vi-VN" sz="2000" kern="1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FFFFFF"/>
                    </a:gs>
                    <a:gs pos="100000">
                      <a:srgbClr val="FFCCFF"/>
                    </a:gs>
                  </a:gsLst>
                  <a:lin ang="18900000" scaled="1"/>
                </a:gradFill>
                <a:cs typeface="Arial" panose="020B0604020202020204" pitchFamily="34" charset="0"/>
              </a:endParaRP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Lạt mềm buộc chéo hoa.</a:t>
              </a:r>
              <a:endParaRPr lang="en-US" sz="2000" kern="1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FFFFFF"/>
                    </a:gs>
                    <a:gs pos="100000">
                      <a:srgbClr val="FFCCFF"/>
                    </a:gs>
                  </a:gsLst>
                  <a:lin ang="18900000" scaled="1"/>
                </a:gradFill>
                <a:cs typeface="Arial" panose="020B0604020202020204" pitchFamily="34" charset="0"/>
              </a:endParaRPr>
            </a:p>
          </p:txBody>
        </p:sp>
        <p:sp>
          <p:nvSpPr>
            <p:cNvPr id="27714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2544" y="2160"/>
              <a:ext cx="984" cy="288"/>
            </a:xfrm>
            <a:prstGeom prst="rect">
              <a:avLst/>
            </a:prstGeom>
          </p:spPr>
          <p:txBody>
            <a:bodyPr wrap="none" fromWordArt="1">
              <a:prstTxWarp prst="textFadeLeft">
                <a:avLst>
                  <a:gd name="adj" fmla="val 33333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CCFF"/>
                </a:contour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Là bánh gì ?</a:t>
              </a:r>
              <a:endParaRPr lang="en-US" sz="2000" kern="10">
                <a:ln w="9525">
                  <a:rou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FFFFFF"/>
                    </a:gs>
                    <a:gs pos="100000">
                      <a:srgbClr val="FFCCFF"/>
                    </a:gs>
                  </a:gsLst>
                  <a:lin ang="18900000" scaled="1"/>
                </a:gradFill>
                <a:cs typeface="Arial" panose="020B0604020202020204" pitchFamily="34" charset="0"/>
              </a:endParaRPr>
            </a:p>
          </p:txBody>
        </p:sp>
        <p:pic>
          <p:nvPicPr>
            <p:cNvPr id="27715" name="Picture 28" descr="19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056"/>
              <a:ext cx="624" cy="528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7" name="Group 29"/>
          <p:cNvGrpSpPr/>
          <p:nvPr/>
        </p:nvGrpSpPr>
        <p:grpSpPr bwMode="auto">
          <a:xfrm>
            <a:off x="4724400" y="1600200"/>
            <a:ext cx="2743200" cy="2438400"/>
            <a:chOff x="3840" y="1152"/>
            <a:chExt cx="1728" cy="1536"/>
          </a:xfrm>
        </p:grpSpPr>
        <p:sp>
          <p:nvSpPr>
            <p:cNvPr id="27710" name="Rectangle 30"/>
            <p:cNvSpPr>
              <a:spLocks noChangeArrowheads="1"/>
            </p:cNvSpPr>
            <p:nvPr/>
          </p:nvSpPr>
          <p:spPr bwMode="auto">
            <a:xfrm>
              <a:off x="3840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11" name="WordArt 31" descr="Oak"/>
            <p:cNvSpPr>
              <a:spLocks noChangeArrowheads="1" noChangeShapeType="1" noTextEdit="1"/>
            </p:cNvSpPr>
            <p:nvPr/>
          </p:nvSpPr>
          <p:spPr bwMode="auto">
            <a:xfrm>
              <a:off x="4416" y="1632"/>
              <a:ext cx="52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</a:ln>
                  <a:blipFill dpi="0" rotWithShape="0">
                    <a:blip r:embed="rId5"/>
                    <a:srcRect/>
                    <a:tile tx="0" ty="0" sx="100000" sy="100000" flip="none" algn="tl"/>
                  </a:blipFill>
                  <a:cs typeface="Arial" panose="020B0604020202020204" pitchFamily="34" charset="0"/>
                </a:rPr>
                <a:t>2</a:t>
              </a:r>
              <a:endParaRPr lang="en-US" sz="3600" kern="10">
                <a:ln w="9525">
                  <a:rou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cs typeface="Arial" panose="020B0604020202020204" pitchFamily="34" charset="0"/>
              </a:endParaRPr>
            </a:p>
          </p:txBody>
        </p:sp>
      </p:grpSp>
      <p:grpSp>
        <p:nvGrpSpPr>
          <p:cNvPr id="12320" name="Group 32"/>
          <p:cNvGrpSpPr/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27706" name="Rectangle 33"/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grpSp>
          <p:nvGrpSpPr>
            <p:cNvPr id="27707" name="Group 34"/>
            <p:cNvGrpSpPr/>
            <p:nvPr/>
          </p:nvGrpSpPr>
          <p:grpSpPr bwMode="auto">
            <a:xfrm>
              <a:off x="3792" y="1104"/>
              <a:ext cx="1632" cy="1344"/>
              <a:chOff x="3792" y="1056"/>
              <a:chExt cx="1632" cy="1440"/>
            </a:xfrm>
          </p:grpSpPr>
          <p:pic>
            <p:nvPicPr>
              <p:cNvPr id="27708" name="Picture 35" descr="hoa mai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09" name="WordArt 36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80" y="2112"/>
                <a:ext cx="960" cy="3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rgbClr val="CC99FF"/>
                      </a:solidFill>
                      <a:rou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Hoa mai</a:t>
                </a:r>
                <a:endParaRPr lang="en-US" kern="10">
                  <a:ln w="9525">
                    <a:solidFill>
                      <a:srgbClr val="CC99FF"/>
                    </a:solidFill>
                    <a:rou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325" name="Group 37"/>
          <p:cNvGrpSpPr/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27702" name="Rectangle 38"/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03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3984" y="1632"/>
              <a:ext cx="1386" cy="81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đào ngoài Bắc</a:t>
              </a:r>
              <a:endParaRPr lang="en-US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gì trong Nam</a:t>
              </a:r>
              <a:endParaRPr lang="en-US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Cánh nhỏ màu vàng</a:t>
              </a:r>
              <a:endParaRPr lang="en-US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Cùng vui đón Tết ?</a:t>
              </a:r>
              <a:endParaRPr lang="en-US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27704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4656" y="1056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FadeRight">
                <a:avLst>
                  <a:gd name="adj" fmla="val 33333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  <a:endParaRPr lang="en-US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endParaRPr>
            </a:p>
          </p:txBody>
        </p:sp>
        <p:pic>
          <p:nvPicPr>
            <p:cNvPr id="27705" name="Picture 41" descr="14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056"/>
              <a:ext cx="61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30" name="Group 42"/>
          <p:cNvGrpSpPr/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12331" name="Rectangle 43"/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panose="020B0604020202020204" pitchFamily="34" charset="0"/>
              </a:endParaRPr>
            </a:p>
          </p:txBody>
        </p:sp>
        <p:sp>
          <p:nvSpPr>
            <p:cNvPr id="27701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0000FF"/>
                    </a:solidFill>
                    <a:round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cs typeface="Arial" panose="020B0604020202020204" pitchFamily="34" charset="0"/>
                </a:rPr>
                <a:t>3</a:t>
              </a:r>
              <a:endParaRPr lang="en-US" sz="3600" kern="1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endParaRPr>
            </a:p>
          </p:txBody>
        </p:sp>
      </p:grpSp>
      <p:grpSp>
        <p:nvGrpSpPr>
          <p:cNvPr id="12333" name="Group 45"/>
          <p:cNvGrpSpPr/>
          <p:nvPr/>
        </p:nvGrpSpPr>
        <p:grpSpPr bwMode="auto">
          <a:xfrm>
            <a:off x="1981200" y="4038600"/>
            <a:ext cx="2743200" cy="2438400"/>
            <a:chOff x="288" y="2592"/>
            <a:chExt cx="1728" cy="1536"/>
          </a:xfrm>
        </p:grpSpPr>
        <p:sp>
          <p:nvSpPr>
            <p:cNvPr id="27697" name="Rectangle 46"/>
            <p:cNvSpPr>
              <a:spLocks noChangeArrowheads="1"/>
            </p:cNvSpPr>
            <p:nvPr/>
          </p:nvSpPr>
          <p:spPr bwMode="auto">
            <a:xfrm>
              <a:off x="288" y="2592"/>
              <a:ext cx="1728" cy="1536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0066"/>
                </a:solidFill>
              </a:endParaRPr>
            </a:p>
          </p:txBody>
        </p:sp>
        <p:pic>
          <p:nvPicPr>
            <p:cNvPr id="27698" name="Picture 47" descr="hoa dao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688"/>
              <a:ext cx="1536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9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608" y="2776"/>
              <a:ext cx="1134" cy="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đào</a:t>
              </a:r>
              <a:endParaRPr 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grpSp>
        <p:nvGrpSpPr>
          <p:cNvPr id="12337" name="Group 49"/>
          <p:cNvGrpSpPr/>
          <p:nvPr/>
        </p:nvGrpSpPr>
        <p:grpSpPr bwMode="auto">
          <a:xfrm>
            <a:off x="1981200" y="4038600"/>
            <a:ext cx="2743200" cy="2438400"/>
            <a:chOff x="288" y="2544"/>
            <a:chExt cx="1728" cy="1536"/>
          </a:xfrm>
        </p:grpSpPr>
        <p:sp>
          <p:nvSpPr>
            <p:cNvPr id="27693" name="Rectangle 50"/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chemeClr val="hlink"/>
                </a:solidFill>
              </a:endParaRPr>
            </a:p>
          </p:txBody>
        </p:sp>
        <p:sp>
          <p:nvSpPr>
            <p:cNvPr id="27694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84" y="2688"/>
              <a:ext cx="864" cy="24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kern="10" spc="-180">
                  <a:ln w="12700">
                    <a:solidFill>
                      <a:srgbClr val="000099"/>
                    </a:solidFill>
                    <a:rou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cs typeface="Arial" panose="020B0604020202020204" pitchFamily="34" charset="0"/>
                </a:rPr>
                <a:t>Đố bé ?</a:t>
              </a:r>
              <a:endParaRPr lang="en-US" kern="10" spc="-18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27695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432" y="3216"/>
              <a:ext cx="1434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gì nho nhỏ</a:t>
              </a:r>
              <a:endParaRPr lang="vi-VN" kern="10">
                <a:ln w="12700">
                  <a:solidFill>
                    <a:srgbClr val="FF0066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Cánh màu hồng tươi</a:t>
              </a:r>
              <a:endParaRPr lang="vi-VN" kern="10">
                <a:ln w="12700">
                  <a:solidFill>
                    <a:srgbClr val="FF0066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Hễ thấy hoa cười </a:t>
              </a:r>
              <a:endParaRPr lang="vi-VN" kern="10">
                <a:ln w="12700">
                  <a:solidFill>
                    <a:srgbClr val="FF0066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Đúng là Tết đến?</a:t>
              </a:r>
              <a:endParaRPr lang="en-US" kern="10">
                <a:ln w="12700">
                  <a:solidFill>
                    <a:srgbClr val="FF0066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pic>
          <p:nvPicPr>
            <p:cNvPr id="27696" name="Picture 53" descr="IMG0-33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544"/>
              <a:ext cx="55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42" name="Group 54"/>
          <p:cNvGrpSpPr/>
          <p:nvPr/>
        </p:nvGrpSpPr>
        <p:grpSpPr bwMode="auto">
          <a:xfrm>
            <a:off x="1981200" y="4038600"/>
            <a:ext cx="2743200" cy="2438400"/>
            <a:chOff x="288" y="2544"/>
            <a:chExt cx="1728" cy="1536"/>
          </a:xfrm>
        </p:grpSpPr>
        <p:sp>
          <p:nvSpPr>
            <p:cNvPr id="12343" name="Rectangle 55"/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92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864" y="2976"/>
              <a:ext cx="528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hlink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  <a:endParaRPr lang="en-US" sz="3600" kern="10">
                <a:gradFill rotWithShape="1">
                  <a:gsLst>
                    <a:gs pos="0">
                      <a:srgbClr val="00FF00"/>
                    </a:gs>
                    <a:gs pos="100000">
                      <a:schemeClr val="hlink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grpSp>
        <p:nvGrpSpPr>
          <p:cNvPr id="12345" name="Group 57"/>
          <p:cNvGrpSpPr/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27688" name="Rectangle 58"/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rgbClr val="FF0066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27689" name="Picture 59" descr="Dua-hau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640"/>
              <a:ext cx="1536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0" name="WordArt 60"/>
            <p:cNvSpPr>
              <a:spLocks noChangeArrowheads="1" noChangeShapeType="1" noTextEdit="1"/>
            </p:cNvSpPr>
            <p:nvPr/>
          </p:nvSpPr>
          <p:spPr bwMode="auto">
            <a:xfrm>
              <a:off x="2544" y="3312"/>
              <a:ext cx="960" cy="2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FFFFFF"/>
                  </a:solidFill>
                  <a:cs typeface="Arial" panose="020B0604020202020204" pitchFamily="34" charset="0"/>
                </a:rPr>
                <a:t>Quả dưa hấu</a:t>
              </a:r>
              <a:endParaRPr lang="en-US" kern="10">
                <a:ln w="9525">
                  <a:solidFill>
                    <a:srgbClr val="000000"/>
                  </a:solidFill>
                  <a:round/>
                </a:ln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349" name="Group 61"/>
          <p:cNvGrpSpPr/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12350" name="Rectangle 62"/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chemeClr val="bg1"/>
                </a:gs>
                <a:gs pos="100000">
                  <a:srgbClr val="FF9900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panose="020B0604020202020204" pitchFamily="34" charset="0"/>
              </a:endParaRPr>
            </a:p>
          </p:txBody>
        </p:sp>
        <p:sp>
          <p:nvSpPr>
            <p:cNvPr id="27685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2064" y="2640"/>
              <a:ext cx="864" cy="24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FF0066"/>
                    </a:solidFill>
                    <a:round/>
                  </a:ln>
                  <a:gradFill rotWithShape="1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cs typeface="Arial" panose="020B0604020202020204" pitchFamily="34" charset="0"/>
                </a:rPr>
                <a:t>Đố bé ?</a:t>
              </a:r>
              <a:endParaRPr lang="en-US" kern="10">
                <a:ln w="12700">
                  <a:solidFill>
                    <a:srgbClr val="FF0066"/>
                  </a:solidFill>
                  <a:rou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27686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2256" y="3120"/>
              <a:ext cx="1248" cy="8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gì ruột đỏ</a:t>
              </a:r>
              <a:endParaRPr lang="vi-VN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Lay láy hạt đen</a:t>
              </a:r>
              <a:endParaRPr lang="vi-VN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Bé nếm thử xem </a:t>
              </a:r>
              <a:endParaRPr lang="vi-VN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 ơi là ngọt ?</a:t>
              </a:r>
              <a:endParaRPr lang="en-US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687" name="Picture 65" descr="cehayfeve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544"/>
              <a:ext cx="67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54" name="Group 66"/>
          <p:cNvGrpSpPr/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12355" name="Rectangle 67"/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panose="020B0604020202020204" pitchFamily="34" charset="0"/>
              </a:endParaRPr>
            </a:p>
          </p:txBody>
        </p:sp>
        <p:sp>
          <p:nvSpPr>
            <p:cNvPr id="27683" name="WordArt 68"/>
            <p:cNvSpPr>
              <a:spLocks noChangeArrowheads="1" noChangeShapeType="1" noTextEdit="1"/>
            </p:cNvSpPr>
            <p:nvPr/>
          </p:nvSpPr>
          <p:spPr bwMode="auto">
            <a:xfrm>
              <a:off x="2592" y="2928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96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  <a:contourClr>
                  <a:srgbClr val="FF3399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</a:ln>
                  <a:gradFill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5</a:t>
              </a:r>
              <a:endParaRPr lang="en-US" sz="3600" kern="10">
                <a:ln w="9525">
                  <a:rou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cs typeface="Arial" panose="020B0604020202020204" pitchFamily="34" charset="0"/>
              </a:endParaRPr>
            </a:p>
          </p:txBody>
        </p:sp>
      </p:grpSp>
      <p:grpSp>
        <p:nvGrpSpPr>
          <p:cNvPr id="12357" name="Group 69"/>
          <p:cNvGrpSpPr/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9" name="Rectangle 70"/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rgbClr val="3333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27680" name="Picture 71" descr="phao hoa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640"/>
              <a:ext cx="1584" cy="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81" name="WordArt 72" descr="Narrow vertical"/>
            <p:cNvSpPr>
              <a:spLocks noChangeArrowheads="1" noChangeShapeType="1" noTextEdit="1"/>
            </p:cNvSpPr>
            <p:nvPr/>
          </p:nvSpPr>
          <p:spPr bwMode="auto">
            <a:xfrm>
              <a:off x="3840" y="3696"/>
              <a:ext cx="912" cy="240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</a:ln>
                  <a:blipFill dpi="0" rotWithShape="0">
                    <a:blip r:embed="rId13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Pháo hoa</a:t>
              </a:r>
              <a:endParaRPr lang="en-US" kern="10">
                <a:ln w="12700">
                  <a:solidFill>
                    <a:srgbClr val="000000"/>
                  </a:solidFill>
                  <a:round/>
                </a:ln>
                <a:blipFill dpi="0" rotWithShape="0">
                  <a:blip r:embed="rId13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grpSp>
        <p:nvGrpSpPr>
          <p:cNvPr id="12361" name="Group 73"/>
          <p:cNvGrpSpPr/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5" name="Rectangle 74"/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38100">
              <a:solidFill>
                <a:srgbClr val="3333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6" name="WordArt 75"/>
            <p:cNvSpPr>
              <a:spLocks noChangeArrowheads="1" noChangeShapeType="1" noTextEdit="1"/>
            </p:cNvSpPr>
            <p:nvPr/>
          </p:nvSpPr>
          <p:spPr bwMode="auto">
            <a:xfrm>
              <a:off x="3840" y="2688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  <a:endParaRPr lang="en-US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endParaRPr>
            </a:p>
          </p:txBody>
        </p:sp>
        <p:sp>
          <p:nvSpPr>
            <p:cNvPr id="27677" name="WordArt 76" descr="Narrow vertical"/>
            <p:cNvSpPr>
              <a:spLocks noChangeArrowheads="1" noChangeShapeType="1" noTextEdit="1"/>
            </p:cNvSpPr>
            <p:nvPr/>
          </p:nvSpPr>
          <p:spPr bwMode="auto">
            <a:xfrm>
              <a:off x="3888" y="2880"/>
              <a:ext cx="1536" cy="1056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</a:ln>
                  <a:blipFill dpi="0" rotWithShape="0">
                    <a:blip r:embed="rId13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Sự kiện gì </a:t>
              </a:r>
              <a:endParaRPr lang="en-US" kern="10">
                <a:ln w="12700">
                  <a:solidFill>
                    <a:srgbClr val="000000"/>
                  </a:solidFill>
                  <a:round/>
                </a:ln>
                <a:blipFill dpi="0" rotWithShape="0">
                  <a:blip r:embed="rId13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</a:ln>
                  <a:blipFill dpi="0" rotWithShape="0">
                    <a:blip r:embed="rId13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nổi bật nhất </a:t>
              </a:r>
              <a:endParaRPr lang="en-US" kern="10">
                <a:ln w="12700">
                  <a:solidFill>
                    <a:srgbClr val="000000"/>
                  </a:solidFill>
                  <a:round/>
                </a:ln>
                <a:blipFill dpi="0" rotWithShape="0">
                  <a:blip r:embed="rId13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</a:ln>
                  <a:blipFill dpi="0" rotWithShape="0">
                    <a:blip r:embed="rId13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trong đêm giao thừa ?</a:t>
              </a:r>
              <a:endParaRPr lang="en-US" kern="10">
                <a:ln w="12700">
                  <a:solidFill>
                    <a:srgbClr val="000000"/>
                  </a:solidFill>
                  <a:round/>
                </a:ln>
                <a:blipFill dpi="0" rotWithShape="0">
                  <a:blip r:embed="rId13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pic>
          <p:nvPicPr>
            <p:cNvPr id="27678" name="Picture 77" descr="8731-001-01-1062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592"/>
              <a:ext cx="59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66" name="Group 78"/>
          <p:cNvGrpSpPr/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3" name="Rectangle 79"/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</a:gradFill>
            <a:ln w="38100">
              <a:solidFill>
                <a:srgbClr val="3333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4" name="WordArt 80"/>
            <p:cNvSpPr>
              <a:spLocks noChangeArrowheads="1" noChangeShapeType="1" noTextEdit="1"/>
            </p:cNvSpPr>
            <p:nvPr/>
          </p:nvSpPr>
          <p:spPr bwMode="auto"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cs typeface="Arial" panose="020B0604020202020204" pitchFamily="34" charset="0"/>
                </a:rPr>
                <a:t>6</a:t>
              </a:r>
              <a:endPara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endParaRPr>
            </a:p>
          </p:txBody>
        </p:sp>
      </p:grpSp>
      <p:grpSp>
        <p:nvGrpSpPr>
          <p:cNvPr id="27669" name="Group 83"/>
          <p:cNvGrpSpPr/>
          <p:nvPr/>
        </p:nvGrpSpPr>
        <p:grpSpPr bwMode="auto">
          <a:xfrm>
            <a:off x="2895600" y="457200"/>
            <a:ext cx="6324600" cy="914400"/>
            <a:chOff x="2016" y="240"/>
            <a:chExt cx="3168" cy="576"/>
          </a:xfrm>
        </p:grpSpPr>
        <p:sp>
          <p:nvSpPr>
            <p:cNvPr id="27671" name="Rectangle 4" descr="Medium wood"/>
            <p:cNvSpPr>
              <a:spLocks noChangeArrowheads="1"/>
            </p:cNvSpPr>
            <p:nvPr/>
          </p:nvSpPr>
          <p:spPr bwMode="auto">
            <a:xfrm>
              <a:off x="2016" y="240"/>
              <a:ext cx="3168" cy="576"/>
            </a:xfrm>
            <a:prstGeom prst="rect">
              <a:avLst/>
            </a:prstGeom>
            <a:blipFill dpi="0" rotWithShape="1">
              <a:blip r:embed="rId15"/>
              <a:srcRect/>
              <a:tile tx="0" ty="0" sx="100000" sy="100000" flip="none" algn="tl"/>
            </a:blipFill>
            <a:ln w="38100">
              <a:solidFill>
                <a:srgbClr val="00FF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2" name="WordArt 81"/>
            <p:cNvSpPr>
              <a:spLocks noChangeArrowheads="1" noChangeShapeType="1" noTextEdit="1"/>
            </p:cNvSpPr>
            <p:nvPr/>
          </p:nvSpPr>
          <p:spPr bwMode="auto">
            <a:xfrm>
              <a:off x="2112" y="288"/>
              <a:ext cx="2832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FF00"/>
                    </a:solidFill>
                    <a:rou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Trò chơi: "Ô SỐ BÍ ẨN"</a:t>
              </a:r>
              <a:endParaRPr lang="en-US" sz="2000" kern="10">
                <a:ln w="9525">
                  <a:solidFill>
                    <a:srgbClr val="00FF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pic>
        <p:nvPicPr>
          <p:cNvPr id="27670" name="Picture 85" descr="sqrndlredmed_w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6326188"/>
            <a:ext cx="8382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2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2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5" dur="1"/>
                                        <p:tgtEl>
                                          <p:spTgt spid="12320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4" dur="1"/>
                                        <p:tgtEl>
                                          <p:spTgt spid="12354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5" dur="1"/>
                                        <p:tgtEl>
                                          <p:spTgt spid="12361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2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2000"/>
                                        <p:tgtEl>
                                          <p:spTgt spid="12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Anh dep "/>
          <p:cNvPicPr>
            <a:picLocks noChangeAspect="1" noChangeArrowheads="1"/>
          </p:cNvPicPr>
          <p:nvPr>
            <p:ph type="body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3048000" y="3167064"/>
            <a:ext cx="6019800" cy="1328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TRÒ CHƠI :CHUYỀN CỜ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9700" name="Picture 2" descr="SZ16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590800" y="1169383"/>
            <a:ext cx="65532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TRÒ CHƠI :CHUYỀN CỜ</a:t>
            </a:r>
            <a:endParaRPr lang="en-US" altLang="en-US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</a:rPr>
              <a:t>Cháu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truyền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thống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loại</a:t>
            </a:r>
            <a:r>
              <a:rPr lang="en-US" altLang="en-US" sz="2800" dirty="0">
                <a:solidFill>
                  <a:srgbClr val="002060"/>
                </a:solidFill>
              </a:rPr>
              <a:t> 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vào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dịp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</a:rPr>
              <a:t>để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chuẩn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bị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ngày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</a:rPr>
              <a:t> ở </a:t>
            </a:r>
            <a:r>
              <a:rPr lang="en-US" altLang="en-US" sz="2800" dirty="0" err="1">
                <a:solidFill>
                  <a:srgbClr val="002060"/>
                </a:solidFill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</a:rPr>
              <a:t>thường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làm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</a:rPr>
              <a:t> , 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rất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ngon</a:t>
            </a:r>
            <a:r>
              <a:rPr lang="en-US" altLang="en-US" sz="2800" dirty="0">
                <a:solidFill>
                  <a:srgbClr val="002060"/>
                </a:solidFill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chuyền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cờ,lá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cờ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bạn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vừa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hết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đoạn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bài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hát</a:t>
            </a:r>
            <a:r>
              <a:rPr lang="en-US" altLang="en-US" sz="2800" dirty="0">
                <a:solidFill>
                  <a:srgbClr val="002060"/>
                </a:solidFill>
              </a:rPr>
              <a:t> , </a:t>
            </a:r>
            <a:r>
              <a:rPr lang="en-US" altLang="en-US" sz="2800" dirty="0" err="1">
                <a:solidFill>
                  <a:srgbClr val="002060"/>
                </a:solidFill>
              </a:rPr>
              <a:t>sẽ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phải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kể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</a:rPr>
              <a:t> 1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hoặc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loại</a:t>
            </a:r>
            <a:r>
              <a:rPr lang="en-US" altLang="en-US" sz="2800" dirty="0">
                <a:solidFill>
                  <a:srgbClr val="002060"/>
                </a:solidFill>
              </a:rPr>
              <a:t> 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mà</a:t>
            </a:r>
            <a:r>
              <a:rPr lang="en-US" altLang="en-US" sz="2800" dirty="0">
                <a:solidFill>
                  <a:srgbClr val="002060"/>
                </a:solidFill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  <a:endParaRPr lang="vi-VN" altLang="en-US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532"/>
            <a:ext cx="12132732" cy="6739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hâha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72065" y="2577214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>
          <a:xfrm>
            <a:off x="3505200" y="0"/>
            <a:ext cx="5562600" cy="914400"/>
          </a:xfrm>
        </p:spPr>
        <p:txBody>
          <a:bodyPr/>
          <a:lstStyle/>
          <a:p>
            <a:pPr eaLnBrk="1" hangingPunct="1"/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Chợ hoa ngày tết</a:t>
            </a:r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2" descr="C:\Users\Administrator\Downloads\chohoa1.jp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" y="1066800"/>
            <a:ext cx="6327775" cy="5633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3" descr="C:\Users\Administrator\Downloads\9999999999999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5867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5123" name="Picture 4" descr="chohoa3"/>
          <p:cNvPicPr>
            <a:picLocks noChangeAspect="1" noChangeArrowheads="1"/>
          </p:cNvPicPr>
          <p:nvPr>
            <p:ph type="body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33" y="0"/>
            <a:ext cx="12124267" cy="744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902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uyển tập hình ảnh hoa mai ngày tết vô cùng rực rỡ và đặc sắc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16" y="-91440"/>
            <a:ext cx="5801784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240" y="18224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 descr="tet-sydney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20" y="0"/>
            <a:ext cx="6268720" cy="70067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C:\Users\Administrator\Downloads\images301376_anhquanaotre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8720" y="-74376"/>
            <a:ext cx="6123940" cy="69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hacuadontet1"/>
          <p:cNvPicPr>
            <a:picLocks noChangeAspect="1" noChangeArrowheads="1"/>
          </p:cNvPicPr>
          <p:nvPr/>
        </p:nvPicPr>
        <p:blipFill>
          <a:blip r:embed="rId1">
            <a:lum bright="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66"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IMG_0733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0"/>
            <a:ext cx="609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oi ban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7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40" y="0"/>
            <a:ext cx="69494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ioheohamma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>
          <a:xfrm>
            <a:off x="0" y="-76200"/>
            <a:ext cx="6502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5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18" y="0"/>
            <a:ext cx="554228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banh tet 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631952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thit hun k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2800"/>
            <a:ext cx="571500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1194</Words>
  <Application>WPS Slides</Application>
  <PresentationFormat>Widescreen</PresentationFormat>
  <Paragraphs>95</Paragraphs>
  <Slides>18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Office Theme</vt:lpstr>
      <vt:lpstr>Default Design</vt:lpstr>
      <vt:lpstr>PowerPoint 演示文稿</vt:lpstr>
      <vt:lpstr>Hát bài hát: Sắp đến tết rồi </vt:lpstr>
      <vt:lpstr>Chợ hoa ngày tết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Xin chào và hẹn gặp lại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Giang Nguyễn</cp:lastModifiedBy>
  <cp:revision>3</cp:revision>
  <dcterms:created xsi:type="dcterms:W3CDTF">2022-01-20T06:08:00Z</dcterms:created>
  <dcterms:modified xsi:type="dcterms:W3CDTF">2025-04-23T13:32:49Z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16B1F794D252436799320C4A5F70AA51_13</vt:lpwstr>
  </property>
  <property fmtid="{D5CDD505-2E9C-101B-9397-08002B2CF9AE}" pid="3" name="KSOProductBuildVer">
    <vt:lpwstr>1033-12.2.0.20795</vt:lpwstr>
  </property>
</Properties>
</file>