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3" r:id="rId6"/>
    <p:sldId id="264" r:id="rId7"/>
    <p:sldId id="265" r:id="rId8"/>
    <p:sldId id="267" r:id="rId9"/>
    <p:sldId id="268" r:id="rId10"/>
    <p:sldId id="269" r:id="rId11"/>
    <p:sldId id="270" r:id="rId12"/>
    <p:sldId id="271" r:id="rId13"/>
    <p:sldId id="272" r:id="rId14"/>
    <p:sldId id="273" r:id="rId15"/>
    <p:sldId id="275" r:id="rId16"/>
    <p:sldId id="277" r:id="rId17"/>
    <p:sldId id="274" r:id="rId18"/>
    <p:sldId id="276" r:id="rId19"/>
    <p:sldId id="278" r:id="rId20"/>
    <p:sldId id="279" r:id="rId21"/>
    <p:sldId id="280" r:id="rId22"/>
    <p:sldId id="281" r:id="rId23"/>
    <p:sldId id="283" r:id="rId24"/>
    <p:sldId id="287" r:id="rId25"/>
    <p:sldId id="288" r:id="rId26"/>
    <p:sldId id="289"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5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75A710-CAED-48E0-B054-B97826F5CAC9}"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67387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5A710-CAED-48E0-B054-B97826F5CAC9}"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285570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5A710-CAED-48E0-B054-B97826F5CAC9}"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15418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5A710-CAED-48E0-B054-B97826F5CAC9}"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8039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75A710-CAED-48E0-B054-B97826F5CAC9}"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91748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75A710-CAED-48E0-B054-B97826F5CAC9}"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14972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75A710-CAED-48E0-B054-B97826F5CAC9}" type="datetimeFigureOut">
              <a:rPr lang="en-US" smtClean="0"/>
              <a:t>4/21/2025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62343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75A710-CAED-48E0-B054-B97826F5CAC9}" type="datetimeFigureOut">
              <a:rPr lang="en-US" smtClean="0"/>
              <a:t>4/21/2025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43111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5A710-CAED-48E0-B054-B97826F5CAC9}" type="datetimeFigureOut">
              <a:rPr lang="en-US" smtClean="0"/>
              <a:t>4/21/2025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86293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75A710-CAED-48E0-B054-B97826F5CAC9}"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99406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75A710-CAED-48E0-B054-B97826F5CAC9}"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604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5A710-CAED-48E0-B054-B97826F5CAC9}" type="datetimeFigureOut">
              <a:rPr lang="en-US" smtClean="0"/>
              <a:t>4/21/2025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1136D-A481-42A3-9B8D-44CF87275AD4}" type="slidenum">
              <a:rPr lang="en-US" smtClean="0"/>
              <a:t>‹#›</a:t>
            </a:fld>
            <a:endParaRPr lang="en-US"/>
          </a:p>
        </p:txBody>
      </p:sp>
    </p:spTree>
    <p:extLst>
      <p:ext uri="{BB962C8B-B14F-4D97-AF65-F5344CB8AC3E}">
        <p14:creationId xmlns:p14="http://schemas.microsoft.com/office/powerpoint/2010/main" val="882470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audio" Target="../media/audio2.wav"/><Relationship Id="rId7"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audio" Target="../media/audio2.wav"/><Relationship Id="rId7"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2.wav"/><Relationship Id="rId7"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2.wav"/><Relationship Id="rId7"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2.wav"/><Relationship Id="rId7"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2.wav"/><Relationship Id="rId7"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8.gif"/><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audio" Target="../media/audio2.wav"/><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2.wav"/><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2.wav"/><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9.jpeg"/><Relationship Id="rId4" Type="http://schemas.openxmlformats.org/officeDocument/2006/relationships/image" Target="../media/image5.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326573"/>
            <a:ext cx="12192000" cy="369332"/>
          </a:xfrm>
          <a:prstGeom prst="rect">
            <a:avLst/>
          </a:prstGeom>
          <a:noFill/>
        </p:spPr>
        <p:txBody>
          <a:bodyPr wrap="square" rtlCol="0">
            <a:spAutoFit/>
          </a:bodyPr>
          <a:lstStyle/>
          <a:p>
            <a:pPr algn="ctr"/>
            <a:endParaRPr lang="en-US" dirty="0">
              <a:solidFill>
                <a:schemeClr val="accent6">
                  <a:lumMod val="75000"/>
                </a:schemeClr>
              </a:solidFill>
              <a:latin typeface="Times New Roman" pitchFamily="18" charset="0"/>
              <a:cs typeface="Times New Roman" pitchFamily="18" charset="0"/>
            </a:endParaRPr>
          </a:p>
        </p:txBody>
      </p:sp>
      <p:cxnSp>
        <p:nvCxnSpPr>
          <p:cNvPr id="5" name="Straight Connector 4"/>
          <p:cNvCxnSpPr/>
          <p:nvPr/>
        </p:nvCxnSpPr>
        <p:spPr>
          <a:xfrm>
            <a:off x="4859382" y="1183696"/>
            <a:ext cx="2573383"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1893853"/>
            <a:ext cx="12192000" cy="523220"/>
          </a:xfrm>
          <a:prstGeom prst="rect">
            <a:avLst/>
          </a:prstGeom>
          <a:noFill/>
        </p:spPr>
        <p:txBody>
          <a:bodyPr wrap="square" rtlCol="0">
            <a:spAutoFit/>
          </a:bodyPr>
          <a:lstStyle/>
          <a:p>
            <a:pPr algn="ctr"/>
            <a:r>
              <a:rPr lang="en-US" sz="2800" b="1" dirty="0">
                <a:solidFill>
                  <a:srgbClr val="C00000"/>
                </a:solidFill>
                <a:latin typeface="Times New Roman" pitchFamily="18" charset="0"/>
                <a:cs typeface="Times New Roman" pitchFamily="18" charset="0"/>
              </a:rPr>
              <a:t>LĨNH VỰC PHÁT TRIỂN NHẬN THỨC</a:t>
            </a:r>
          </a:p>
        </p:txBody>
      </p:sp>
      <p:sp>
        <p:nvSpPr>
          <p:cNvPr id="7" name="TextBox 6"/>
          <p:cNvSpPr txBox="1"/>
          <p:nvPr/>
        </p:nvSpPr>
        <p:spPr>
          <a:xfrm>
            <a:off x="0" y="2653288"/>
            <a:ext cx="12192000" cy="1953868"/>
          </a:xfrm>
          <a:prstGeom prst="rect">
            <a:avLst/>
          </a:prstGeom>
          <a:noFill/>
        </p:spPr>
        <p:txBody>
          <a:bodyPr wrap="square" rtlCol="0">
            <a:spAutoFit/>
          </a:bodyPr>
          <a:lstStyle/>
          <a:p>
            <a:pPr algn="ctr">
              <a:lnSpc>
                <a:spcPct val="150000"/>
              </a:lnSpc>
            </a:pPr>
            <a:r>
              <a:rPr lang="en-US" sz="2800" dirty="0">
                <a:solidFill>
                  <a:srgbClr val="002060"/>
                </a:solidFill>
                <a:latin typeface="Times New Roman" pitchFamily="18" charset="0"/>
                <a:cs typeface="Times New Roman" pitchFamily="18" charset="0"/>
              </a:rPr>
              <a:t>Hoạt động: Khám phá xã hội</a:t>
            </a:r>
          </a:p>
          <a:p>
            <a:pPr algn="ctr">
              <a:lnSpc>
                <a:spcPct val="150000"/>
              </a:lnSpc>
            </a:pPr>
            <a:r>
              <a:rPr lang="en-US" sz="2800" dirty="0">
                <a:solidFill>
                  <a:srgbClr val="002060"/>
                </a:solidFill>
                <a:latin typeface="Times New Roman" pitchFamily="18" charset="0"/>
                <a:cs typeface="Times New Roman" pitchFamily="18" charset="0"/>
              </a:rPr>
              <a:t>Đề tài: Bé biết gấp quần áo </a:t>
            </a:r>
            <a:r>
              <a:rPr lang="en-US" sz="2800" dirty="0" err="1">
                <a:solidFill>
                  <a:srgbClr val="002060"/>
                </a:solidFill>
                <a:latin typeface="Times New Roman" pitchFamily="18" charset="0"/>
                <a:cs typeface="Times New Roman" pitchFamily="18" charset="0"/>
              </a:rPr>
              <a:t>gọn</a:t>
            </a:r>
            <a:r>
              <a:rPr lang="en-US" sz="2800" dirty="0">
                <a:solidFill>
                  <a:srgbClr val="002060"/>
                </a:solidFill>
                <a:latin typeface="Times New Roman" pitchFamily="18" charset="0"/>
                <a:cs typeface="Times New Roman" pitchFamily="18" charset="0"/>
              </a:rPr>
              <a:t> gang</a:t>
            </a:r>
          </a:p>
          <a:p>
            <a:pPr algn="ctr">
              <a:lnSpc>
                <a:spcPct val="150000"/>
              </a:lnSpc>
            </a:pPr>
            <a:r>
              <a:rPr lang="en-US" sz="2800" dirty="0" err="1">
                <a:solidFill>
                  <a:srgbClr val="002060"/>
                </a:solidFill>
                <a:latin typeface="Times New Roman" pitchFamily="18" charset="0"/>
                <a:cs typeface="Times New Roman" pitchFamily="18" charset="0"/>
              </a:rPr>
              <a:t>Chủ</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Bản</a:t>
            </a:r>
            <a:r>
              <a:rPr lang="en-US" sz="2800" dirty="0">
                <a:solidFill>
                  <a:srgbClr val="002060"/>
                </a:solidFill>
                <a:latin typeface="Times New Roman" pitchFamily="18" charset="0"/>
                <a:cs typeface="Times New Roman" pitchFamily="18" charset="0"/>
              </a:rPr>
              <a:t> </a:t>
            </a:r>
            <a:r>
              <a:rPr lang="en-US" sz="2800">
                <a:solidFill>
                  <a:srgbClr val="002060"/>
                </a:solidFill>
                <a:latin typeface="Times New Roman" pitchFamily="18" charset="0"/>
                <a:cs typeface="Times New Roman" pitchFamily="18" charset="0"/>
              </a:rPr>
              <a:t>thân</a:t>
            </a:r>
            <a:endParaRPr lang="en-US" sz="2800" dirty="0">
              <a:solidFill>
                <a:srgbClr val="002060"/>
              </a:solidFill>
              <a:latin typeface="Times New Roman" pitchFamily="18" charset="0"/>
              <a:cs typeface="Times New Roman" pitchFamily="18" charset="0"/>
            </a:endParaRPr>
          </a:p>
        </p:txBody>
      </p:sp>
      <p:sp>
        <p:nvSpPr>
          <p:cNvPr id="9" name="TextBox 8"/>
          <p:cNvSpPr txBox="1"/>
          <p:nvPr/>
        </p:nvSpPr>
        <p:spPr>
          <a:xfrm>
            <a:off x="50073" y="5876223"/>
            <a:ext cx="12192000" cy="400110"/>
          </a:xfrm>
          <a:prstGeom prst="rect">
            <a:avLst/>
          </a:prstGeom>
          <a:noFill/>
        </p:spPr>
        <p:txBody>
          <a:bodyPr wrap="square" rtlCol="0">
            <a:spAutoFit/>
          </a:bodyPr>
          <a:lstStyle/>
          <a:p>
            <a:pPr algn="ctr"/>
            <a:endParaRPr lang="en-US" sz="2000" i="1" dirty="0">
              <a:solidFill>
                <a:srgbClr val="002060"/>
              </a:solidFill>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1528" y="4965241"/>
            <a:ext cx="2151927" cy="1821965"/>
          </a:xfrm>
          <a:prstGeom prst="rect">
            <a:avLst/>
          </a:prstGeom>
        </p:spPr>
      </p:pic>
      <p:pic>
        <p:nvPicPr>
          <p:cNvPr id="1026" name="Picture 2" descr="Káº¿t quáº£ hÃ¬nh áº£nh cho baby clothes 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40777"/>
            <a:ext cx="3241964" cy="1571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998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Đây là phần nào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Tay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Cổ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6898427" y="1447293"/>
            <a:ext cx="2385103" cy="2322883"/>
          </a:xfrm>
          <a:prstGeom prst="rect">
            <a:avLst/>
          </a:prstGeom>
        </p:spPr>
      </p:pic>
      <p:sp>
        <p:nvSpPr>
          <p:cNvPr id="2" name="Oval 1"/>
          <p:cNvSpPr/>
          <p:nvPr/>
        </p:nvSpPr>
        <p:spPr>
          <a:xfrm>
            <a:off x="6781482" y="1897124"/>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7"/>
          <a:srcRect l="13839" t="6459" r="63183" b="73478"/>
          <a:stretch/>
        </p:blipFill>
        <p:spPr>
          <a:xfrm>
            <a:off x="2698617" y="4552427"/>
            <a:ext cx="1664851" cy="775274"/>
          </a:xfrm>
          <a:prstGeom prst="rect">
            <a:avLst/>
          </a:prstGeom>
        </p:spPr>
      </p:pic>
      <p:sp>
        <p:nvSpPr>
          <p:cNvPr id="18" name="Oval 17"/>
          <p:cNvSpPr/>
          <p:nvPr/>
        </p:nvSpPr>
        <p:spPr>
          <a:xfrm>
            <a:off x="8596911" y="1952623"/>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7"/>
          <a:srcRect l="2173" t="19937" r="50274" b="51340"/>
          <a:stretch/>
        </p:blipFill>
        <p:spPr>
          <a:xfrm>
            <a:off x="2375395" y="2406694"/>
            <a:ext cx="2486867" cy="801138"/>
          </a:xfrm>
          <a:prstGeom prst="rect">
            <a:avLst/>
          </a:prstGeom>
        </p:spPr>
      </p:pic>
    </p:spTree>
    <p:extLst>
      <p:ext uri="{BB962C8B-B14F-4D97-AF65-F5344CB8AC3E}">
        <p14:creationId xmlns:p14="http://schemas.microsoft.com/office/powerpoint/2010/main" val="20837884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18"/>
                                        </p:tgtEl>
                                      </p:cBhvr>
                                    </p:animEffect>
                                    <p:animScale>
                                      <p:cBhvr>
                                        <p:cTn id="10"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9"/>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subTnLst>
                                    <p:audio>
                                      <p:cMediaNode>
                                        <p:cTn display="0" masterRel="sameClick">
                                          <p:stCondLst>
                                            <p:cond evt="begin" delay="0">
                                              <p:tn val="14"/>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7" restart="whenNotActive" fill="hold" evtFilter="cancelBubble" nodeType="interactiveSeq">
                <p:stCondLst>
                  <p:cond evt="onClick" delay="0">
                    <p:tgtEl>
                      <p:spTgt spid="23"/>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9" presetClass="exit" presetSubtype="0" fill="hold" grpId="0" nodeType="withEffect">
                                  <p:stCondLst>
                                    <p:cond delay="0"/>
                                  </p:stCondLst>
                                  <p:childTnLst>
                                    <p:animEffect transition="out" filter="dissolv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P spid="2"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Đây là mặt phải hay mặt trái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491937" y="4002363"/>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2799156" y="4067323"/>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Mặt phải</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2992" y="3903002"/>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491937" y="2356536"/>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2799156" y="2389015"/>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Mặt trái</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3514" y="2462939"/>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5762354" y="1782923"/>
            <a:ext cx="2385103" cy="2322883"/>
          </a:xfrm>
          <a:prstGeom prst="rect">
            <a:avLst/>
          </a:prstGeom>
        </p:spPr>
      </p:pic>
    </p:spTree>
    <p:extLst>
      <p:ext uri="{BB962C8B-B14F-4D97-AF65-F5344CB8AC3E}">
        <p14:creationId xmlns:p14="http://schemas.microsoft.com/office/powerpoint/2010/main" val="1203713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140697"/>
          </a:xfrm>
          <a:prstGeom prst="rect">
            <a:avLst/>
          </a:prstGeom>
        </p:spPr>
        <p:txBody>
          <a:bodyPr wrap="square">
            <a:spAutoFit/>
          </a:bodyPr>
          <a:lstStyle/>
          <a:p>
            <a:pPr indent="539750" algn="just">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đã trả lời thật là giỏi các câu hỏi của Cô đặt ra, bây giờ các con hãy cùng xem Cô </a:t>
            </a:r>
            <a:r>
              <a:rPr lang="vi-VN" sz="2400" dirty="0">
                <a:solidFill>
                  <a:schemeClr val="accent6">
                    <a:lumMod val="50000"/>
                  </a:schemeClr>
                </a:solidFill>
                <a:latin typeface="Arial" panose="020B0604020202020204" pitchFamily="34" charset="0"/>
                <a:cs typeface="Arial" panose="020B0604020202020204" pitchFamily="34" charset="0"/>
              </a:rPr>
              <a:t>hướng dẫn cách gấp áo nh</a:t>
            </a:r>
            <a:r>
              <a:rPr lang="en-US" sz="2400" dirty="0">
                <a:solidFill>
                  <a:schemeClr val="accent6">
                    <a:lumMod val="50000"/>
                  </a:schemeClr>
                </a:solidFill>
                <a:latin typeface="Arial" panose="020B0604020202020204" pitchFamily="34" charset="0"/>
                <a:cs typeface="Arial" panose="020B0604020202020204" pitchFamily="34" charset="0"/>
              </a:rPr>
              <a:t>é !</a:t>
            </a:r>
          </a:p>
        </p:txBody>
      </p:sp>
      <p:pic>
        <p:nvPicPr>
          <p:cNvPr id="12290"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2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a:t>
            </a:r>
            <a:r>
              <a:rPr lang="vi-VN" sz="2400" dirty="0">
                <a:solidFill>
                  <a:srgbClr val="002060"/>
                </a:solidFill>
                <a:cs typeface="Arial" panose="020B0604020202020204" pitchFamily="34" charset="0"/>
              </a:rPr>
              <a:t>ác con cùng lấy áo gấp cùng cô nào. Trước tiên 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áo ra</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scontent.fdad3-2.fna.fbcdn.net/v/t1.15752-9/71333393_2445375492184298_2898898346917756928_n.jpg?_nc_cat=104&amp;_nc_oc=AQm1wUkxRqKonpTmbYuXYaEl9GToiM3JSGcH3IjWBgcpmZDUJjdTvi8pgSrcCANKMWghnw81X3ugPHZD-fm2UAqr&amp;_nc_ht=scontent.fdad3-2.fna&amp;oh=f3948d7818bddd548f8736c9cc8a7186&amp;oe=5DFA30D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259" r="13530"/>
          <a:stretch/>
        </p:blipFill>
        <p:spPr bwMode="auto">
          <a:xfrm>
            <a:off x="2584067" y="2185059"/>
            <a:ext cx="1890951" cy="136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92"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3848" r="24446" b="6278"/>
          <a:stretch/>
        </p:blipFill>
        <p:spPr bwMode="auto">
          <a:xfrm>
            <a:off x="2585018" y="4338825"/>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9934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6392"/>
                                        </p:tgtEl>
                                      </p:cBhvr>
                                    </p:animEffect>
                                    <p:set>
                                      <p:cBhvr>
                                        <p:cTn id="22" dur="1" fill="hold">
                                          <p:stCondLst>
                                            <p:cond delay="499"/>
                                          </p:stCondLst>
                                        </p:cTn>
                                        <p:tgtEl>
                                          <p:spTgt spid="16392"/>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vi-VN" sz="2400" dirty="0">
                <a:solidFill>
                  <a:srgbClr val="002060"/>
                </a:solidFill>
                <a:cs typeface="Arial" panose="020B0604020202020204" pitchFamily="34" charset="0"/>
              </a:rPr>
              <a:t>T</a:t>
            </a:r>
            <a:r>
              <a:rPr lang="en-US" sz="2400" dirty="0" err="1">
                <a:solidFill>
                  <a:srgbClr val="002060"/>
                </a:solidFill>
                <a:latin typeface="Arial" panose="020B0604020202020204" pitchFamily="34" charset="0"/>
                <a:cs typeface="Arial" panose="020B0604020202020204" pitchFamily="34" charset="0"/>
              </a:rPr>
              <a:t>iếp</a:t>
            </a:r>
            <a:r>
              <a:rPr lang="en-US" sz="2400" dirty="0">
                <a:solidFill>
                  <a:srgbClr val="002060"/>
                </a:solidFill>
                <a:latin typeface="Arial" panose="020B0604020202020204" pitchFamily="34" charset="0"/>
                <a:cs typeface="Arial" panose="020B0604020202020204" pitchFamily="34" charset="0"/>
              </a:rPr>
              <a:t> đến, các con</a:t>
            </a:r>
            <a:r>
              <a:rPr lang="vi-VN"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tay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4723711"/>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áo ra</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23848" r="24446" b="6278"/>
          <a:stretch/>
        </p:blipFill>
        <p:spPr bwMode="auto">
          <a:xfrm>
            <a:off x="2612727" y="2084328"/>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4" descr="https://scontent.fdad3-2.fna.fbcdn.net/v/t1.15752-9/71333393_2445375492184298_2898898346917756928_n.jpg?_nc_cat=104&amp;_nc_oc=AQm1wUkxRqKonpTmbYuXYaEl9GToiM3JSGcH3IjWBgcpmZDUJjdTvi8pgSrcCANKMWghnw81X3ugPHZD-fm2UAqr&amp;_nc_ht=scontent.fdad3-2.fna&amp;oh=f3948d7818bddd548f8736c9cc8a7186&amp;oe=5DFA30D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259" r="13530"/>
          <a:stretch/>
        </p:blipFill>
        <p:spPr bwMode="auto">
          <a:xfrm>
            <a:off x="2612727" y="4338365"/>
            <a:ext cx="1890951" cy="136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87613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Nếu áo ba lỗ, các Con có gấp tay áo không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42554" y="383443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2537752" y="3866918"/>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Không gấp tay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3609" y="3735077"/>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42554" y="234189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2537752" y="234189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Có gấp 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4131" y="244830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6669" y="1254079"/>
            <a:ext cx="1531983" cy="2054250"/>
          </a:xfrm>
          <a:prstGeom prst="rect">
            <a:avLst/>
          </a:prstGeom>
        </p:spPr>
      </p:pic>
    </p:spTree>
    <p:extLst>
      <p:ext uri="{BB962C8B-B14F-4D97-AF65-F5344CB8AC3E}">
        <p14:creationId xmlns:p14="http://schemas.microsoft.com/office/powerpoint/2010/main" val="2591815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vi-VN" sz="2400" dirty="0">
                <a:solidFill>
                  <a:srgbClr val="002060"/>
                </a:solidFill>
                <a:cs typeface="Arial" panose="020B0604020202020204" pitchFamily="34" charset="0"/>
              </a:rPr>
              <a:t>T</a:t>
            </a:r>
            <a:r>
              <a:rPr lang="en-US" sz="2400" dirty="0" err="1">
                <a:solidFill>
                  <a:srgbClr val="002060"/>
                </a:solidFill>
                <a:latin typeface="Arial" panose="020B0604020202020204" pitchFamily="34" charset="0"/>
                <a:cs typeface="Arial" panose="020B0604020202020204" pitchFamily="34" charset="0"/>
              </a:rPr>
              <a:t>iếp</a:t>
            </a:r>
            <a:r>
              <a:rPr lang="en-US" sz="2400" dirty="0">
                <a:solidFill>
                  <a:srgbClr val="002060"/>
                </a:solidFill>
                <a:latin typeface="Arial" panose="020B0604020202020204" pitchFamily="34" charset="0"/>
                <a:cs typeface="Arial" panose="020B0604020202020204" pitchFamily="34" charset="0"/>
              </a:rPr>
              <a:t> đến, các con</a:t>
            </a:r>
            <a:r>
              <a:rPr lang="vi-VN"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tiếp theo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4" y="2505094"/>
            <a:ext cx="5137665"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áo đến hết phần thừa của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4723711"/>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23848" r="24446" b="6278"/>
          <a:stretch/>
        </p:blipFill>
        <p:spPr bwMode="auto">
          <a:xfrm>
            <a:off x="2462819" y="4291550"/>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08" name="Picture 4" descr="https://scontent.fdad3-1.fna.fbcdn.net/v/t1.15752-9/71874467_771983409924186_3961204906391502848_n.jpg?_nc_cat=102&amp;_nc_oc=AQnlPya1avd98i6QqLcunYpDH6B2wViXiZiWTYTUklXHLxA_s-GPJL1hfsx3Bo_fFnw4xpEAw5LBT1QOiZQsNoHT&amp;_nc_ht=scontent.fdad3-1.fna&amp;oh=a6825e5be4b8a422c4af7ced88722188&amp;oe=5DFE29ED"/>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6073" r="10397" b="14899"/>
          <a:stretch/>
        </p:blipFill>
        <p:spPr bwMode="auto">
          <a:xfrm>
            <a:off x="2502008" y="2116977"/>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54973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Cuối cùng, các con</a:t>
            </a:r>
            <a:r>
              <a:rPr lang="vi-VN"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4546791"/>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457927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Quay dọc, gấp đôi lại</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4447430"/>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2217373"/>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2217372"/>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hết phần thừa của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323776"/>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s://scontent.fdad3-2.fna.fbcdn.net/v/t1.15752-9/71149934_2474990125913311_5670937911260872704_n.jpg?_nc_cat=104&amp;_nc_oc=AQkhO9DprsGZiu-LVEM7PvA619Dofp4WaPfKLAFQlonP6rGWH4KYfl1r619t2dbtW7iHJs6ExC6bFIseqDyE07RB&amp;_nc_ht=scontent.fdad3-2.fna&amp;oh=466edef12c95f401d6e973af9eae7dfe&amp;oe=5DFEA131"/>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2528" r="7305" b="16725"/>
          <a:stretch/>
        </p:blipFill>
        <p:spPr bwMode="auto">
          <a:xfrm>
            <a:off x="2547597" y="4190985"/>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4" descr="https://scontent.fdad3-1.fna.fbcdn.net/v/t1.15752-9/71874467_771983409924186_3961204906391502848_n.jpg?_nc_cat=102&amp;_nc_oc=AQnlPya1avd98i6QqLcunYpDH6B2wViXiZiWTYTUklXHLxA_s-GPJL1hfsx3Bo_fFnw4xpEAw5LBT1QOiZQsNoHT&amp;_nc_ht=scontent.fdad3-1.fna&amp;oh=a6825e5be4b8a422c4af7ced88722188&amp;oe=5DFE29ED"/>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6073" r="10397" b="14899"/>
          <a:stretch/>
        </p:blipFill>
        <p:spPr bwMode="auto">
          <a:xfrm>
            <a:off x="2547597" y="1897603"/>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203090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577850"/>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xem đây là quần gì nhé ?</a:t>
            </a:r>
          </a:p>
        </p:txBody>
      </p:sp>
      <p:pic>
        <p:nvPicPr>
          <p:cNvPr id="17410" name="Picture 2" descr="Káº¿t quáº£ hÃ¬nh áº£nh cho trousers children"/>
          <p:cNvPicPr>
            <a:picLocks noChangeAspect="1" noChangeArrowheads="1"/>
          </p:cNvPicPr>
          <p:nvPr/>
        </p:nvPicPr>
        <p:blipFill rotWithShape="1">
          <a:blip r:embed="rId2">
            <a:extLst>
              <a:ext uri="{28A0092B-C50C-407E-A947-70E740481C1C}">
                <a14:useLocalDpi xmlns:a14="http://schemas.microsoft.com/office/drawing/2010/main" val="0"/>
              </a:ext>
            </a:extLst>
          </a:blip>
          <a:srcRect l="21715" t="9384" r="21448" b="7775"/>
          <a:stretch/>
        </p:blipFill>
        <p:spPr bwMode="auto">
          <a:xfrm>
            <a:off x="1569523" y="2069957"/>
            <a:ext cx="2683163" cy="391083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030" y="2069957"/>
            <a:ext cx="2800741" cy="2800741"/>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Káº¿t quáº£ hÃ¬nh áº£nh cho short skirt child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5741" y="2133002"/>
            <a:ext cx="2748715" cy="274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044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577850"/>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xem đây là quần gì nhé ?</a:t>
            </a:r>
          </a:p>
        </p:txBody>
      </p:sp>
      <p:pic>
        <p:nvPicPr>
          <p:cNvPr id="1741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116" y="2254251"/>
            <a:ext cx="3468398" cy="346839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6940633" y="2329420"/>
            <a:ext cx="1358734" cy="30510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8441166" y="1955347"/>
            <a:ext cx="2088861" cy="74814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Lưng quần</a:t>
            </a:r>
          </a:p>
        </p:txBody>
      </p:sp>
      <p:sp>
        <p:nvSpPr>
          <p:cNvPr id="13" name="Rounded Rectangle 12"/>
          <p:cNvSpPr/>
          <p:nvPr/>
        </p:nvSpPr>
        <p:spPr>
          <a:xfrm>
            <a:off x="748594" y="4987997"/>
            <a:ext cx="2088861" cy="74814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Ống quần</a:t>
            </a:r>
          </a:p>
        </p:txBody>
      </p:sp>
      <p:cxnSp>
        <p:nvCxnSpPr>
          <p:cNvPr id="14" name="Straight Arrow Connector 13"/>
          <p:cNvCxnSpPr/>
          <p:nvPr/>
        </p:nvCxnSpPr>
        <p:spPr>
          <a:xfrm flipV="1">
            <a:off x="3048000" y="4565032"/>
            <a:ext cx="1384278" cy="66011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33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áº¿t quáº£ hÃ¬nh áº£nh cho clothes cartoo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5456" y="3606508"/>
            <a:ext cx="2660072" cy="3071383"/>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nSpc>
                <a:spcPct val="200000"/>
              </a:lnSpc>
            </a:pPr>
            <a:r>
              <a:rPr lang="en-US" sz="2400" b="1" dirty="0">
                <a:solidFill>
                  <a:srgbClr val="C00000"/>
                </a:solidFill>
                <a:latin typeface="Arial" panose="020B0604020202020204" pitchFamily="34" charset="0"/>
                <a:cs typeface="Arial" panose="020B0604020202020204" pitchFamily="34" charset="0"/>
              </a:rPr>
              <a:t>1. Hoạt động mở đầu</a:t>
            </a:r>
          </a:p>
          <a:p>
            <a:pPr indent="539750">
              <a:lnSpc>
                <a:spcPct val="200000"/>
              </a:lnSpc>
            </a:pPr>
            <a:r>
              <a:rPr lang="vi-VN" sz="2400" dirty="0">
                <a:solidFill>
                  <a:schemeClr val="accent6">
                    <a:lumMod val="50000"/>
                  </a:schemeClr>
                </a:solidFill>
                <a:cs typeface="Arial" panose="020B0604020202020204" pitchFamily="34" charset="0"/>
              </a:rPr>
              <a:t>Cô có đoạn phim</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mô tả</a:t>
            </a:r>
            <a:r>
              <a:rPr lang="vi-VN" sz="2400" dirty="0">
                <a:solidFill>
                  <a:schemeClr val="accent6">
                    <a:lumMod val="50000"/>
                  </a:schemeClr>
                </a:solidFill>
                <a:cs typeface="Arial" panose="020B0604020202020204" pitchFamily="34" charset="0"/>
              </a:rPr>
              <a:t> về </a:t>
            </a:r>
            <a:r>
              <a:rPr lang="en-US" sz="2400" dirty="0">
                <a:solidFill>
                  <a:schemeClr val="accent6">
                    <a:lumMod val="50000"/>
                  </a:schemeClr>
                </a:solidFill>
                <a:latin typeface="Arial" panose="020B0604020202020204" pitchFamily="34" charset="0"/>
                <a:cs typeface="Arial" panose="020B0604020202020204" pitchFamily="34" charset="0"/>
              </a:rPr>
              <a:t>một</a:t>
            </a:r>
            <a:r>
              <a:rPr lang="vi-VN" sz="2400" dirty="0">
                <a:solidFill>
                  <a:schemeClr val="accent6">
                    <a:lumMod val="50000"/>
                  </a:schemeClr>
                </a:solidFill>
                <a:cs typeface="Arial" panose="020B0604020202020204" pitchFamily="34" charset="0"/>
              </a:rPr>
              <a:t> hoạt động ở trường các con cùng xem </a:t>
            </a:r>
            <a:r>
              <a:rPr lang="en-US" sz="2400" dirty="0">
                <a:solidFill>
                  <a:schemeClr val="accent6">
                    <a:lumMod val="50000"/>
                  </a:schemeClr>
                </a:solidFill>
                <a:latin typeface="Arial" panose="020B0604020202020204" pitchFamily="34" charset="0"/>
                <a:cs typeface="Arial" panose="020B0604020202020204" pitchFamily="34" charset="0"/>
              </a:rPr>
              <a:t>và sau đó trả lời câu hỏi của Cô nhé !</a:t>
            </a:r>
          </a:p>
        </p:txBody>
      </p:sp>
    </p:spTree>
    <p:extLst>
      <p:ext uri="{BB962C8B-B14F-4D97-AF65-F5344CB8AC3E}">
        <p14:creationId xmlns:p14="http://schemas.microsoft.com/office/powerpoint/2010/main" val="537432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200329"/>
          </a:xfrm>
          <a:prstGeom prst="rect">
            <a:avLst/>
          </a:prstGeom>
        </p:spPr>
        <p:txBody>
          <a:bodyPr wrap="square">
            <a:spAutoFit/>
          </a:bodyPr>
          <a:lstStyle/>
          <a:p>
            <a:pPr indent="539750" algn="just">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đã trả lời thật là giỏi các câu hỏi của Cô đặt ra, bây giờ các con hãy cùng xem Cô </a:t>
            </a:r>
            <a:r>
              <a:rPr lang="vi-VN" sz="2400" dirty="0">
                <a:solidFill>
                  <a:schemeClr val="accent6">
                    <a:lumMod val="50000"/>
                  </a:schemeClr>
                </a:solidFill>
                <a:latin typeface="Arial" panose="020B0604020202020204" pitchFamily="34" charset="0"/>
                <a:cs typeface="Arial" panose="020B0604020202020204" pitchFamily="34" charset="0"/>
              </a:rPr>
              <a:t>hướng dẫn cách gấp </a:t>
            </a:r>
            <a:r>
              <a:rPr lang="en-US" sz="2400" dirty="0">
                <a:solidFill>
                  <a:schemeClr val="accent6">
                    <a:lumMod val="50000"/>
                  </a:schemeClr>
                </a:solidFill>
                <a:latin typeface="Arial" panose="020B0604020202020204" pitchFamily="34" charset="0"/>
                <a:cs typeface="Arial" panose="020B0604020202020204" pitchFamily="34" charset="0"/>
              </a:rPr>
              <a:t>quần</a:t>
            </a:r>
            <a:r>
              <a:rPr lang="vi-VN" sz="2400" dirty="0">
                <a:solidFill>
                  <a:schemeClr val="accent6">
                    <a:lumMod val="50000"/>
                  </a:schemeClr>
                </a:solidFill>
                <a:latin typeface="Arial" panose="020B0604020202020204" pitchFamily="34" charset="0"/>
                <a:cs typeface="Arial" panose="020B0604020202020204" pitchFamily="34" charset="0"/>
              </a:rPr>
              <a:t> nh</a:t>
            </a:r>
            <a:r>
              <a:rPr lang="en-US" sz="2400" dirty="0">
                <a:solidFill>
                  <a:schemeClr val="accent6">
                    <a:lumMod val="50000"/>
                  </a:schemeClr>
                </a:solidFill>
                <a:latin typeface="Arial" panose="020B0604020202020204" pitchFamily="34" charset="0"/>
                <a:cs typeface="Arial" panose="020B0604020202020204" pitchFamily="34" charset="0"/>
              </a:rPr>
              <a:t>é !</a:t>
            </a:r>
          </a:p>
        </p:txBody>
      </p:sp>
      <p:pic>
        <p:nvPicPr>
          <p:cNvPr id="12290"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599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a:t>
            </a:r>
            <a:r>
              <a:rPr lang="vi-VN" sz="2400" dirty="0">
                <a:solidFill>
                  <a:srgbClr val="002060"/>
                </a:solidFill>
                <a:cs typeface="Arial" panose="020B0604020202020204" pitchFamily="34" charset="0"/>
              </a:rPr>
              <a:t>ác con cùng lấy </a:t>
            </a:r>
            <a:r>
              <a:rPr lang="en-US" sz="2400" dirty="0">
                <a:solidFill>
                  <a:srgbClr val="002060"/>
                </a:solidFill>
                <a:latin typeface="Arial" panose="020B0604020202020204" pitchFamily="34" charset="0"/>
                <a:cs typeface="Arial" panose="020B0604020202020204" pitchFamily="34" charset="0"/>
              </a:rPr>
              <a:t>quần</a:t>
            </a:r>
            <a:r>
              <a:rPr lang="vi-VN" sz="2400" dirty="0">
                <a:solidFill>
                  <a:srgbClr val="002060"/>
                </a:solidFill>
                <a:cs typeface="Arial" panose="020B0604020202020204" pitchFamily="34" charset="0"/>
              </a:rPr>
              <a:t> gấp cùng cô nào. Trước tiên 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quần ra</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quần lại</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scontent.fdad3-3.fna.fbcdn.net/v/t1.15752-9/70759703_394937514502163_4785533779034767360_n.jpg?_nc_cat=111&amp;_nc_oc=AQlW6YYbOjRCbfLWLYnBkCFaADsQDb3iWhld6d6vOwKdSDSWe_1VUn5isSwEfD0LWWlZgrC3RGutSYema0Zpx7cb&amp;_nc_ht=scontent.fdad3-3.fna&amp;oh=ed01a5a715135720b0d04864cb8d17e2&amp;oe=5E2FC99E"/>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1464" r="10976" b="6731"/>
          <a:stretch/>
        </p:blipFill>
        <p:spPr bwMode="auto">
          <a:xfrm>
            <a:off x="2524021" y="2240911"/>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2" name="Picture 4" descr="https://scontent.fdad3-1.fna.fbcdn.net/v/t1.15752-9/71518607_527088138063810_5983091023323070464_n.jpg?_nc_cat=106&amp;_nc_oc=AQn6UU0mQUO5ktfoSixMOaQ5OiM-KwMLpRCgxS5BggiOIzxqP3-TndVBXXtgZ2Gfl4TQzgP1SVKIvG1g1cvTGpNe&amp;_nc_ht=scontent.fdad3-1.fna&amp;oh=40a4e4b02454bd70a315cf7d80861143&amp;oe=5DF59360"/>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984"/>
          <a:stretch/>
        </p:blipFill>
        <p:spPr bwMode="auto">
          <a:xfrm>
            <a:off x="2524021" y="4403907"/>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1187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2532"/>
                                        </p:tgtEl>
                                      </p:cBhvr>
                                    </p:animEffect>
                                    <p:set>
                                      <p:cBhvr>
                                        <p:cTn id="25" dur="1" fill="hold">
                                          <p:stCondLst>
                                            <p:cond delay="499"/>
                                          </p:stCondLst>
                                        </p:cTn>
                                        <p:tgtEl>
                                          <p:spTgt spid="225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Tiếp đến</a:t>
            </a:r>
            <a:r>
              <a:rPr lang="vi-VN" sz="2400" dirty="0">
                <a:solidFill>
                  <a:srgbClr val="002060"/>
                </a:solidFill>
                <a:cs typeface="Arial" panose="020B0604020202020204" pitchFamily="34" charset="0"/>
              </a:rPr>
              <a:t> 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159427" y="449537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851462" y="4527858"/>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quần lại</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0482" y="4396017"/>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159427" y="2433458"/>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851462" y="2433457"/>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quần ra</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1004" y="2539861"/>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scontent.fdad3-3.fna.fbcdn.net/v/t1.15752-9/70759703_394937514502163_4785533779034767360_n.jpg?_nc_cat=111&amp;_nc_oc=AQlW6YYbOjRCbfLWLYnBkCFaADsQDb3iWhld6d6vOwKdSDSWe_1VUn5isSwEfD0LWWlZgrC3RGutSYema0Zpx7cb&amp;_nc_ht=scontent.fdad3-3.fna&amp;oh=ed01a5a715135720b0d04864cb8d17e2&amp;oe=5E2FC99E"/>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1464" r="10976" b="6731"/>
          <a:stretch/>
        </p:blipFill>
        <p:spPr bwMode="auto">
          <a:xfrm>
            <a:off x="2606707" y="2001296"/>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2" name="Picture 4" descr="https://scontent.fdad3-1.fna.fbcdn.net/v/t1.15752-9/71518607_527088138063810_5983091023323070464_n.jpg?_nc_cat=106&amp;_nc_oc=AQn6UU0mQUO5ktfoSixMOaQ5OiM-KwMLpRCgxS5BggiOIzxqP3-TndVBXXtgZ2Gfl4TQzgP1SVKIvG1g1cvTGpNe&amp;_nc_ht=scontent.fdad3-1.fna&amp;oh=40a4e4b02454bd70a315cf7d80861143&amp;oe=5DF59360"/>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984"/>
          <a:stretch/>
        </p:blipFill>
        <p:spPr bwMode="auto">
          <a:xfrm>
            <a:off x="2606707" y="4139741"/>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94646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2532"/>
                                        </p:tgtEl>
                                      </p:cBhvr>
                                    </p:animEffect>
                                    <p:set>
                                      <p:cBhvr>
                                        <p:cTn id="25" dur="1" fill="hold">
                                          <p:stCondLst>
                                            <p:cond delay="499"/>
                                          </p:stCondLst>
                                        </p:cTn>
                                        <p:tgtEl>
                                          <p:spTgt spid="225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140697"/>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a:t>
            </a:r>
            <a:r>
              <a:rPr lang="vi-VN" sz="2400" dirty="0">
                <a:solidFill>
                  <a:schemeClr val="accent6">
                    <a:lumMod val="50000"/>
                  </a:schemeClr>
                </a:solidFill>
                <a:cs typeface="Arial" panose="020B0604020202020204" pitchFamily="34" charset="0"/>
              </a:rPr>
              <a:t>vừa gấp xong quần đùi, quần dài và váy cũng gấp tương tự dài như vậy</a:t>
            </a:r>
            <a:r>
              <a:rPr lang="en-US" sz="2400" dirty="0">
                <a:solidFill>
                  <a:schemeClr val="accent6">
                    <a:lumMod val="50000"/>
                  </a:schemeClr>
                </a:solidFill>
                <a:latin typeface="Arial" panose="020B0604020202020204" pitchFamily="34" charset="0"/>
                <a:cs typeface="Arial" panose="020B0604020202020204" pitchFamily="34" charset="0"/>
              </a:rPr>
              <a:t>. Các con hãy chú ý xem Cô hướng dẫn nhé</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t>
            </a:r>
          </a:p>
        </p:txBody>
      </p:sp>
      <p:pic>
        <p:nvPicPr>
          <p:cNvPr id="9"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405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gn="just">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đã xem Cô hướng dẫn các gấp các loại áo quần và rất giỏi khi đã trả lời đúng các câu hỏi của Cô. Bây giờ </a:t>
            </a:r>
            <a:r>
              <a:rPr lang="en-US" sz="2400" dirty="0">
                <a:solidFill>
                  <a:schemeClr val="accent6">
                    <a:lumMod val="50000"/>
                  </a:schemeClr>
                </a:solidFill>
                <a:cs typeface="Arial" panose="020B0604020202020204" pitchFamily="34" charset="0"/>
              </a:rPr>
              <a:t>c</a:t>
            </a:r>
            <a:r>
              <a:rPr lang="vi-VN" sz="2400" dirty="0">
                <a:solidFill>
                  <a:schemeClr val="accent6">
                    <a:lumMod val="50000"/>
                  </a:schemeClr>
                </a:solidFill>
                <a:cs typeface="Arial" panose="020B0604020202020204" pitchFamily="34" charset="0"/>
              </a:rPr>
              <a:t>ác con hãy lấy áo quần của mình mang theo hôm nay ra gấp </a:t>
            </a:r>
            <a:r>
              <a:rPr lang="en-US" sz="2400" dirty="0">
                <a:solidFill>
                  <a:schemeClr val="accent6">
                    <a:lumMod val="50000"/>
                  </a:schemeClr>
                </a:solidFill>
                <a:latin typeface="Arial" panose="020B0604020202020204" pitchFamily="34" charset="0"/>
                <a:cs typeface="Arial" panose="020B0604020202020204" pitchFamily="34" charset="0"/>
              </a:rPr>
              <a:t>t</a:t>
            </a:r>
            <a:r>
              <a:rPr lang="vi-VN" sz="2400" dirty="0">
                <a:solidFill>
                  <a:schemeClr val="accent6">
                    <a:lumMod val="50000"/>
                  </a:schemeClr>
                </a:solidFill>
                <a:cs typeface="Arial" panose="020B0604020202020204" pitchFamily="34" charset="0"/>
              </a:rPr>
              <a:t>hi đua xem ai gấp đúng và đẹp được tặng một túi để áo quần</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t>
            </a:r>
          </a:p>
        </p:txBody>
      </p:sp>
      <p:pic>
        <p:nvPicPr>
          <p:cNvPr id="1026" name="Picture 1" descr="C:\Users\Windows\Desktop\túi.jpg"/>
          <p:cNvPicPr>
            <a:picLocks noChangeAspect="1" noChangeArrowheads="1"/>
          </p:cNvPicPr>
          <p:nvPr/>
        </p:nvPicPr>
        <p:blipFill>
          <a:blip r:embed="rId2">
            <a:extLst>
              <a:ext uri="{28A0092B-C50C-407E-A947-70E740481C1C}">
                <a14:useLocalDpi xmlns:a14="http://schemas.microsoft.com/office/drawing/2010/main" val="0"/>
              </a:ext>
            </a:extLst>
          </a:blip>
          <a:srcRect b="19231"/>
          <a:stretch>
            <a:fillRect/>
          </a:stretch>
        </p:blipFill>
        <p:spPr bwMode="auto">
          <a:xfrm>
            <a:off x="9005456" y="4015928"/>
            <a:ext cx="2521526" cy="185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886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345" y="3212234"/>
            <a:ext cx="3463636" cy="3463636"/>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gn="just">
              <a:lnSpc>
                <a:spcPct val="150000"/>
              </a:lnSpc>
            </a:pPr>
            <a:r>
              <a:rPr lang="vi-VN" sz="2400" dirty="0">
                <a:solidFill>
                  <a:schemeClr val="accent6">
                    <a:lumMod val="50000"/>
                  </a:schemeClr>
                </a:solidFill>
                <a:cs typeface="Arial" panose="020B0604020202020204" pitchFamily="34" charset="0"/>
              </a:rPr>
              <a:t>Các con phải biết xếp quần áo của mình để tự phục vụ cho bản thân mình như chuẩn bị đi học con có thể chọn trang phục của mình và bỏ vào cặp cho gọn gàng và lúc thay quần áo ở lớp các con cũng gấp gọn rồi bỏ vào cặp. Có thể giúp mẹ gấp quần áo</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54405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 Hoạt động 3: Trò chơi "</a:t>
            </a:r>
            <a:r>
              <a:rPr lang="vi-VN" sz="2400" dirty="0">
                <a:solidFill>
                  <a:schemeClr val="accent6">
                    <a:lumMod val="50000"/>
                  </a:schemeClr>
                </a:solidFill>
                <a:cs typeface="Arial" panose="020B0604020202020204" pitchFamily="34" charset="0"/>
              </a:rPr>
              <a:t>Thi xem đội nào giỏi</a:t>
            </a:r>
            <a:r>
              <a:rPr lang="en-US" sz="2400" dirty="0">
                <a:solidFill>
                  <a:schemeClr val="accent6">
                    <a:lumMod val="50000"/>
                  </a:schemeClr>
                </a:solidFill>
                <a:cs typeface="Arial" panose="020B0604020202020204" pitchFamily="34" charset="0"/>
              </a:rPr>
              <a:t>"</a:t>
            </a:r>
            <a:endParaRPr lang="vi-VN" sz="2400" dirty="0">
              <a:solidFill>
                <a:schemeClr val="accent6">
                  <a:lumMod val="50000"/>
                </a:schemeClr>
              </a:solidFill>
              <a:cs typeface="Arial" panose="020B0604020202020204" pitchFamily="34" charset="0"/>
            </a:endParaRPr>
          </a:p>
          <a:p>
            <a:pPr indent="539750" algn="just">
              <a:lnSpc>
                <a:spcPct val="150000"/>
              </a:lnSpc>
            </a:pPr>
            <a:r>
              <a:rPr lang="vi-VN" sz="2400" dirty="0">
                <a:solidFill>
                  <a:schemeClr val="accent6">
                    <a:lumMod val="50000"/>
                  </a:schemeClr>
                </a:solidFill>
                <a:cs typeface="Arial" panose="020B0604020202020204" pitchFamily="34" charset="0"/>
              </a:rPr>
              <a:t>+ Cách chơi: </a:t>
            </a:r>
            <a:r>
              <a:rPr lang="en-US" sz="2400" dirty="0">
                <a:solidFill>
                  <a:schemeClr val="accent6">
                    <a:lumMod val="50000"/>
                  </a:schemeClr>
                </a:solidFill>
                <a:latin typeface="Arial" panose="020B0604020202020204" pitchFamily="34" charset="0"/>
                <a:cs typeface="Arial" panose="020B0604020202020204" pitchFamily="34" charset="0"/>
              </a:rPr>
              <a:t>Cô</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c</a:t>
            </a:r>
            <a:r>
              <a:rPr lang="vi-VN" sz="2400" dirty="0">
                <a:solidFill>
                  <a:schemeClr val="accent6">
                    <a:lumMod val="50000"/>
                  </a:schemeClr>
                </a:solidFill>
                <a:cs typeface="Arial" panose="020B0604020202020204" pitchFamily="34" charset="0"/>
              </a:rPr>
              <a:t>hia trẻ 4 nhóm.</a:t>
            </a:r>
          </a:p>
          <a:p>
            <a:pPr indent="539750" algn="just">
              <a:lnSpc>
                <a:spcPct val="150000"/>
              </a:lnSpc>
            </a:pPr>
            <a:r>
              <a:rPr lang="vi-VN" sz="2400" dirty="0">
                <a:solidFill>
                  <a:schemeClr val="accent6">
                    <a:lumMod val="50000"/>
                  </a:schemeClr>
                </a:solidFill>
                <a:cs typeface="Arial" panose="020B0604020202020204" pitchFamily="34" charset="0"/>
              </a:rPr>
              <a:t>+ Luật chơi:  Mỗi nhóm 10 bộ đồ và 1 kệ để đồ sau khi xếp xong bỏ lên kệ nhóm nào gấp nhanh gọn gàng và đẹp nhóm đó chiến thắng</a:t>
            </a:r>
            <a:r>
              <a:rPr lang="en-US" sz="2400" dirty="0">
                <a:solidFill>
                  <a:schemeClr val="accent6">
                    <a:lumMod val="50000"/>
                  </a:schemeClr>
                </a:solidFill>
                <a:cs typeface="Arial" panose="020B0604020202020204" pitchFamily="34" charset="0"/>
              </a:rPr>
              <a:t>.</a:t>
            </a:r>
            <a:endParaRPr lang="vi-VN" sz="2400" dirty="0">
              <a:solidFill>
                <a:schemeClr val="accent6">
                  <a:lumMod val="50000"/>
                </a:schemeClr>
              </a:solidFill>
              <a:cs typeface="Arial" panose="020B0604020202020204" pitchFamily="34" charset="0"/>
            </a:endParaRPr>
          </a:p>
        </p:txBody>
      </p:sp>
      <p:pic>
        <p:nvPicPr>
          <p:cNvPr id="6" name="Picture 4" descr="Image associÃ©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18876" y="4663097"/>
            <a:ext cx="3951451" cy="161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964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569660"/>
          </a:xfrm>
          <a:prstGeom prst="rect">
            <a:avLst/>
          </a:prstGeom>
        </p:spPr>
        <p:txBody>
          <a:bodyPr wrap="square">
            <a:spAutoFit/>
          </a:bodyPr>
          <a:lstStyle/>
          <a:p>
            <a:pPr indent="539750">
              <a:lnSpc>
                <a:spcPct val="200000"/>
              </a:lnSpc>
            </a:pPr>
            <a:r>
              <a:rPr lang="en-US" sz="2400" b="1" dirty="0">
                <a:solidFill>
                  <a:srgbClr val="C00000"/>
                </a:solidFill>
                <a:latin typeface="Arial" panose="020B0604020202020204" pitchFamily="34" charset="0"/>
                <a:cs typeface="Arial" panose="020B0604020202020204" pitchFamily="34" charset="0"/>
              </a:rPr>
              <a:t>3. Hoạt động kết thúc</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Cô cùng trẻ hát bài “Giờ nào việc nấy”</a:t>
            </a:r>
          </a:p>
        </p:txBody>
      </p:sp>
      <p:pic>
        <p:nvPicPr>
          <p:cNvPr id="2" name="gionaoviecn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482945" y="2241606"/>
            <a:ext cx="609600" cy="609600"/>
          </a:xfrm>
          <a:prstGeom prst="rect">
            <a:avLst/>
          </a:prstGeom>
        </p:spPr>
      </p:pic>
      <p:pic>
        <p:nvPicPr>
          <p:cNvPr id="2052" name="Picture 4" descr="RÃ©sultat de recherche d'images pour &quot;music cartoon gif&quo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4847" y="3648071"/>
            <a:ext cx="3682134" cy="226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29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0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725199"/>
          </a:xfrm>
          <a:prstGeom prst="rect">
            <a:avLst/>
          </a:prstGeom>
        </p:spPr>
        <p:txBody>
          <a:bodyPr wrap="square">
            <a:spAutoFit/>
          </a:bodyPr>
          <a:lstStyle/>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Trong đoạn phim vừa rồi, hai bạn đang làm gì nào ?</a:t>
            </a:r>
          </a:p>
        </p:txBody>
      </p:sp>
      <p:sp>
        <p:nvSpPr>
          <p:cNvPr id="7" name="Rectangle 6"/>
          <p:cNvSpPr/>
          <p:nvPr/>
        </p:nvSpPr>
        <p:spPr>
          <a:xfrm>
            <a:off x="1353392" y="281264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1353392" y="4614475"/>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4204640" y="2783341"/>
            <a:ext cx="3544385"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áo quần</a:t>
            </a:r>
          </a:p>
        </p:txBody>
      </p:sp>
      <p:sp>
        <p:nvSpPr>
          <p:cNvPr id="11" name="Rectangle 10"/>
          <p:cNvSpPr/>
          <p:nvPr/>
        </p:nvSpPr>
        <p:spPr>
          <a:xfrm>
            <a:off x="4204642" y="4645848"/>
            <a:ext cx="2948636"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Mặc áo</a:t>
            </a:r>
          </a:p>
        </p:txBody>
      </p:sp>
      <p:pic>
        <p:nvPicPr>
          <p:cNvPr id="12"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4447" y="2713287"/>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4969" y="4720878"/>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Káº¿t quáº£ hÃ¬nh áº£nh cho bÃ© tá»± máº·c Ã¡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702" y="4305559"/>
            <a:ext cx="1437698" cy="1205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4" name="Picture 4" descr="Káº¿t quáº£ hÃ¬nh áº£nh cho bÃ© gáº¥p Ã¡o quáº§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6000" y="2567912"/>
            <a:ext cx="1436400" cy="1077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6" name="Picture 6" descr="Káº¿t quáº£ hÃ¬nh áº£nh cho cartoon 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036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5126"/>
                                        </p:tgtEl>
                                        <p:attrNameLst>
                                          <p:attrName>style.visibility</p:attrName>
                                        </p:attrNameLst>
                                      </p:cBhvr>
                                      <p:to>
                                        <p:strVal val="visible"/>
                                      </p:to>
                                    </p:set>
                                    <p:animEffect transition="in" filter="fade">
                                      <p:cBhvr>
                                        <p:cTn id="19" dur="500"/>
                                        <p:tgtEl>
                                          <p:spTgt spid="5126"/>
                                        </p:tgtEl>
                                      </p:cBhvr>
                                    </p:animEffect>
                                  </p:childTnLst>
                                </p:cTn>
                              </p:par>
                              <p:par>
                                <p:cTn id="20" presetID="9" presetClass="exit" presetSubtype="0" fill="hold" nodeType="withEffect">
                                  <p:stCondLst>
                                    <p:cond delay="0"/>
                                  </p:stCondLst>
                                  <p:childTnLst>
                                    <p:animEffect transition="out" filter="dissolve">
                                      <p:cBhvr>
                                        <p:cTn id="21" dur="500"/>
                                        <p:tgtEl>
                                          <p:spTgt spid="5122"/>
                                        </p:tgtEl>
                                      </p:cBhvr>
                                    </p:animEffect>
                                    <p:set>
                                      <p:cBhvr>
                                        <p:cTn id="22" dur="1" fill="hold">
                                          <p:stCondLst>
                                            <p:cond delay="499"/>
                                          </p:stCondLst>
                                        </p:cTn>
                                        <p:tgtEl>
                                          <p:spTgt spid="5122"/>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3046988"/>
          </a:xfrm>
          <a:prstGeom prst="rect">
            <a:avLst/>
          </a:prstGeom>
        </p:spPr>
        <p:txBody>
          <a:bodyPr wrap="square">
            <a:spAutoFit/>
          </a:bodyPr>
          <a:lstStyle/>
          <a:p>
            <a:pPr indent="539750">
              <a:lnSpc>
                <a:spcPct val="200000"/>
              </a:lnSpc>
            </a:pPr>
            <a:r>
              <a:rPr lang="en-US" sz="2400" b="1" dirty="0">
                <a:solidFill>
                  <a:srgbClr val="C00000"/>
                </a:solidFill>
                <a:latin typeface="Arial" panose="020B0604020202020204" pitchFamily="34" charset="0"/>
                <a:cs typeface="Arial" panose="020B0604020202020204" pitchFamily="34" charset="0"/>
              </a:rPr>
              <a:t>2. Hoạt động trọng tâm</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a) Hoạt động 1: Trò chuyện về việc gấp quần áo</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Bây giờ, các Con hãy cùng lắng nghe Cô trò chuyện về việc gấp quần áo và các Con hãy trả lời những câu hỏi Cô đặt ra nhé !</a:t>
            </a:r>
          </a:p>
        </p:txBody>
      </p:sp>
      <p:pic>
        <p:nvPicPr>
          <p:cNvPr id="6146" name="Picture 2" descr="HÃ¬nh áº£nh cÃ³ liÃªn qua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695"/>
          <a:stretch/>
        </p:blipFill>
        <p:spPr bwMode="auto">
          <a:xfrm>
            <a:off x="8243455" y="3895072"/>
            <a:ext cx="3283526" cy="229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08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Vì sao hai bạn lại gấp quần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541144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5443924"/>
            <a:ext cx="3308863"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Để quần áo gọn gàng</a:t>
            </a: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Để quần áo thẳng</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5312083"/>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3832360"/>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3832359"/>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Để quần áo sạch sẽ</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3938763"/>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a:clrChange>
              <a:clrFrom>
                <a:srgbClr val="F6F6F6"/>
              </a:clrFrom>
              <a:clrTo>
                <a:srgbClr val="F6F6F6">
                  <a:alpha val="0"/>
                </a:srgbClr>
              </a:clrTo>
            </a:clrChange>
          </a:blip>
          <a:srcRect t="12653" b="12653"/>
          <a:stretch/>
        </p:blipFill>
        <p:spPr>
          <a:xfrm>
            <a:off x="2979848" y="5115658"/>
            <a:ext cx="1356979" cy="1149109"/>
          </a:xfrm>
          <a:prstGeom prst="rect">
            <a:avLst/>
          </a:prstGeom>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2729350" y="3440343"/>
            <a:ext cx="1795936" cy="1237607"/>
            <a:chOff x="2729350" y="3440343"/>
            <a:chExt cx="1795936" cy="1237607"/>
          </a:xfrm>
        </p:grpSpPr>
        <p:pic>
          <p:nvPicPr>
            <p:cNvPr id="7176" name="Picture 8" descr="Káº¿t quáº£ hÃ¬nh áº£nh cho clothes cartoon 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 r="63589" b="381"/>
            <a:stretch/>
          </p:blipFill>
          <p:spPr bwMode="auto">
            <a:xfrm>
              <a:off x="2729350" y="3440343"/>
              <a:ext cx="904695" cy="123760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Ã¬nh áº£nh cÃ³ liÃªn quan"/>
            <p:cNvPicPr>
              <a:picLocks noChangeAspect="1" noChangeArrowheads="1"/>
            </p:cNvPicPr>
            <p:nvPr/>
          </p:nvPicPr>
          <p:blipFill rotWithShape="1">
            <a:blip r:embed="rId10">
              <a:extLst>
                <a:ext uri="{28A0092B-C50C-407E-A947-70E740481C1C}">
                  <a14:useLocalDpi xmlns:a14="http://schemas.microsoft.com/office/drawing/2010/main" val="0"/>
                </a:ext>
              </a:extLst>
            </a:blip>
            <a:srcRect l="71217" t="71141" r="5025" b="4875"/>
            <a:stretch/>
          </p:blipFill>
          <p:spPr bwMode="auto">
            <a:xfrm>
              <a:off x="3721721" y="3841450"/>
              <a:ext cx="803565" cy="7625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04519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9" presetClass="exit" presetSubtype="0" fill="hold" nodeType="withEffect">
                                  <p:stCondLst>
                                    <p:cond delay="0"/>
                                  </p:stCondLst>
                                  <p:childTnLst>
                                    <p:animEffect transition="out" filter="dissolv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Bạn Chi gấp quần áo như thế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3866555"/>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3899035"/>
            <a:ext cx="3308863"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gọn gàng</a:t>
            </a: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thẳng</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3767194"/>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539266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539266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lộn xộn</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549907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Káº¿t quáº£ hÃ¬nh áº£nh cho messy clothes cartoon png"/>
          <p:cNvPicPr>
            <a:picLocks noChangeAspect="1" noChangeArrowheads="1"/>
          </p:cNvPicPr>
          <p:nvPr/>
        </p:nvPicPr>
        <p:blipFill rotWithShape="1">
          <a:blip r:embed="rId8">
            <a:extLst>
              <a:ext uri="{28A0092B-C50C-407E-A947-70E740481C1C}">
                <a14:useLocalDpi xmlns:a14="http://schemas.microsoft.com/office/drawing/2010/main" val="0"/>
              </a:ext>
            </a:extLst>
          </a:blip>
          <a:srcRect b="7868"/>
          <a:stretch/>
        </p:blipFill>
        <p:spPr bwMode="auto">
          <a:xfrm>
            <a:off x="2677109" y="5023343"/>
            <a:ext cx="1964163" cy="122389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Káº¿t quáº£ hÃ¬nh áº£nh cho Girl cartoon png"/>
          <p:cNvPicPr>
            <a:picLocks noChangeAspect="1" noChangeArrowheads="1"/>
          </p:cNvPicPr>
          <p:nvPr/>
        </p:nvPicPr>
        <p:blipFill>
          <a:blip r:embed="rId9"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162661" y="1164552"/>
            <a:ext cx="2064786" cy="206796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Káº¿t quáº£ hÃ¬nh áº£nh cho clothes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1942" y="3568076"/>
            <a:ext cx="1600785" cy="118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8908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8194"/>
                                        </p:tgtEl>
                                      </p:cBhvr>
                                    </p:animEffect>
                                    <p:set>
                                      <p:cBhvr>
                                        <p:cTn id="31" dur="1" fill="hold">
                                          <p:stCondLst>
                                            <p:cond delay="499"/>
                                          </p:stCondLst>
                                        </p:cTn>
                                        <p:tgtEl>
                                          <p:spTgt spid="819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Còn bạn Anh gấp quần áo như thế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3866555"/>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3899035"/>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không gọn gàng</a:t>
            </a: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thẳng</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3767194"/>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539266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539266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lộn xộn</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549907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Káº¿t quáº£ hÃ¬nh áº£nh cho messy clothes cartoon png"/>
          <p:cNvPicPr>
            <a:picLocks noChangeAspect="1" noChangeArrowheads="1"/>
          </p:cNvPicPr>
          <p:nvPr/>
        </p:nvPicPr>
        <p:blipFill rotWithShape="1">
          <a:blip r:embed="rId8">
            <a:extLst>
              <a:ext uri="{28A0092B-C50C-407E-A947-70E740481C1C}">
                <a14:useLocalDpi xmlns:a14="http://schemas.microsoft.com/office/drawing/2010/main" val="0"/>
              </a:ext>
            </a:extLst>
          </a:blip>
          <a:srcRect b="7868"/>
          <a:stretch/>
        </p:blipFill>
        <p:spPr bwMode="auto">
          <a:xfrm>
            <a:off x="2677109" y="5023343"/>
            <a:ext cx="1964163" cy="122389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Káº¿t quáº£ hÃ¬nh áº£nh cho boy cartoon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77903" y="1103046"/>
            <a:ext cx="1559369" cy="237166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Káº¿t quáº£ hÃ¬nh áº£nh cho clothes png"/>
          <p:cNvPicPr>
            <a:picLocks noChangeAspect="1" noChangeArrowheads="1"/>
          </p:cNvPicPr>
          <p:nvPr/>
        </p:nvPicPr>
        <p:blipFill>
          <a:blip r:embed="rId1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494941" y="3453727"/>
            <a:ext cx="2468083" cy="146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934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8194"/>
                                        </p:tgtEl>
                                      </p:cBhvr>
                                    </p:animEffect>
                                    <p:set>
                                      <p:cBhvr>
                                        <p:cTn id="31" dur="1" fill="hold">
                                          <p:stCondLst>
                                            <p:cond delay="499"/>
                                          </p:stCondLst>
                                        </p:cTn>
                                        <p:tgtEl>
                                          <p:spTgt spid="819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248693"/>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b) Hoạt động 2: Cô hướng dẫn cách gấp quần áo</a:t>
            </a:r>
          </a:p>
          <a:p>
            <a:pPr indent="539750" algn="just">
              <a:lnSpc>
                <a:spcPct val="150000"/>
              </a:lnSpc>
            </a:pPr>
            <a:r>
              <a:rPr lang="vi-VN" sz="2400" dirty="0">
                <a:solidFill>
                  <a:schemeClr val="accent6">
                    <a:lumMod val="50000"/>
                  </a:schemeClr>
                </a:solidFill>
                <a:cs typeface="Arial" panose="020B0604020202020204" pitchFamily="34" charset="0"/>
              </a:rPr>
              <a:t>Cô thấy lớp mình bạn nào cũng gấp được quần áo nhưng để gọn và đẹp hơn Cô</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sẽ</a:t>
            </a:r>
            <a:r>
              <a:rPr lang="vi-VN" sz="2400" dirty="0">
                <a:solidFill>
                  <a:schemeClr val="accent6">
                    <a:lumMod val="50000"/>
                  </a:schemeClr>
                </a:solidFill>
                <a:cs typeface="Arial" panose="020B0604020202020204" pitchFamily="34" charset="0"/>
              </a:rPr>
              <a:t> hướng dẫn cho lớp mình gấp quần áo gọn gàng và đẹp. Trước khi cô làm mẫu Cô có câu hỏi cho lớp mình. Đây là gì nào</a:t>
            </a:r>
            <a:r>
              <a:rPr lang="en-US" sz="2400" dirty="0">
                <a:solidFill>
                  <a:schemeClr val="accent6">
                    <a:lumMod val="50000"/>
                  </a:schemeClr>
                </a:solidFill>
                <a:cs typeface="Arial" panose="020B0604020202020204" pitchFamily="34" charset="0"/>
              </a:rPr>
              <a:t> </a:t>
            </a:r>
            <a:r>
              <a:rPr lang="vi-VN" sz="2400" dirty="0">
                <a:solidFill>
                  <a:schemeClr val="accent6">
                    <a:lumMod val="50000"/>
                  </a:schemeClr>
                </a:solidFill>
                <a:cs typeface="Arial" panose="020B0604020202020204" pitchFamily="34" charset="0"/>
              </a:rPr>
              <a:t>?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srcRect l="2173" t="6461" r="50274" b="6704"/>
          <a:stretch/>
        </p:blipFill>
        <p:spPr>
          <a:xfrm>
            <a:off x="1343891" y="3791911"/>
            <a:ext cx="2064328" cy="201047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635" y="3791911"/>
            <a:ext cx="1531983" cy="2054250"/>
          </a:xfrm>
          <a:prstGeom prst="rect">
            <a:avLst/>
          </a:prstGeom>
        </p:spPr>
      </p:pic>
      <p:pic>
        <p:nvPicPr>
          <p:cNvPr id="10" name="Picture 9" descr="C:\Users\Windows 10 TIMT\Desktop\tay dài.jpg"/>
          <p:cNvPicPr/>
          <p:nvPr/>
        </p:nvPicPr>
        <p:blipFill>
          <a:blip r:embed="rId4">
            <a:extLst>
              <a:ext uri="{28A0092B-C50C-407E-A947-70E740481C1C}">
                <a14:useLocalDpi xmlns:a14="http://schemas.microsoft.com/office/drawing/2010/main" val="0"/>
              </a:ext>
            </a:extLst>
          </a:blip>
          <a:srcRect/>
          <a:stretch>
            <a:fillRect/>
          </a:stretch>
        </p:blipFill>
        <p:spPr bwMode="auto">
          <a:xfrm>
            <a:off x="6283034" y="3791911"/>
            <a:ext cx="2237510" cy="2237510"/>
          </a:xfrm>
          <a:prstGeom prst="rect">
            <a:avLst/>
          </a:prstGeom>
          <a:noFill/>
          <a:ln>
            <a:noFill/>
          </a:ln>
        </p:spPr>
      </p:pic>
      <p:pic>
        <p:nvPicPr>
          <p:cNvPr id="10246" name="Picture 6" descr="HÃ¬nh áº£nh cÃ³ liÃªn qu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5393" y="3654934"/>
            <a:ext cx="2393661" cy="239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759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Đây là phần nào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Cổ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6898427" y="1447293"/>
            <a:ext cx="2385103" cy="2322883"/>
          </a:xfrm>
          <a:prstGeom prst="rect">
            <a:avLst/>
          </a:prstGeom>
        </p:spPr>
      </p:pic>
      <p:sp>
        <p:nvSpPr>
          <p:cNvPr id="2" name="Oval 1"/>
          <p:cNvSpPr/>
          <p:nvPr/>
        </p:nvSpPr>
        <p:spPr>
          <a:xfrm>
            <a:off x="7662549" y="1134889"/>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7"/>
          <a:srcRect l="13839" t="6459" r="63183" b="73478"/>
          <a:stretch/>
        </p:blipFill>
        <p:spPr>
          <a:xfrm>
            <a:off x="2614583" y="2317649"/>
            <a:ext cx="1664851" cy="775274"/>
          </a:xfrm>
          <a:prstGeom prst="rect">
            <a:avLst/>
          </a:prstGeom>
        </p:spPr>
      </p:pic>
      <p:pic>
        <p:nvPicPr>
          <p:cNvPr id="18" name="Picture 17"/>
          <p:cNvPicPr>
            <a:picLocks noChangeAspect="1"/>
          </p:cNvPicPr>
          <p:nvPr/>
        </p:nvPicPr>
        <p:blipFill rotWithShape="1">
          <a:blip r:embed="rId7"/>
          <a:srcRect l="2173" t="19937" r="50274" b="51340"/>
          <a:stretch/>
        </p:blipFill>
        <p:spPr>
          <a:xfrm>
            <a:off x="2203574" y="4648431"/>
            <a:ext cx="2486867" cy="801138"/>
          </a:xfrm>
          <a:prstGeom prst="rect">
            <a:avLst/>
          </a:prstGeom>
        </p:spPr>
      </p:pic>
    </p:spTree>
    <p:extLst>
      <p:ext uri="{BB962C8B-B14F-4D97-AF65-F5344CB8AC3E}">
        <p14:creationId xmlns:p14="http://schemas.microsoft.com/office/powerpoint/2010/main" val="3160851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9" presetClass="exit" presetSubtype="0" fill="hold" nodeType="withEffect">
                                  <p:stCondLst>
                                    <p:cond delay="0"/>
                                  </p:stCondLst>
                                  <p:childTnLst>
                                    <p:animEffect transition="out" filter="dissolv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909</Words>
  <Application>Microsoft Office PowerPoint</Application>
  <PresentationFormat>Widescreen</PresentationFormat>
  <Paragraphs>96</Paragraphs>
  <Slides>27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MAYTINH</dc:creator>
  <cp:lastModifiedBy>HP</cp:lastModifiedBy>
  <cp:revision>127</cp:revision>
  <dcterms:created xsi:type="dcterms:W3CDTF">2019-09-24T13:19:10Z</dcterms:created>
  <dcterms:modified xsi:type="dcterms:W3CDTF">2025-04-20T19:39:16Z</dcterms:modified>
</cp:coreProperties>
</file>