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5" r:id="rId10"/>
    <p:sldId id="298" r:id="rId11"/>
    <p:sldId id="299" r:id="rId12"/>
    <p:sldId id="302" r:id="rId13"/>
    <p:sldId id="300" r:id="rId14"/>
    <p:sldId id="301" r:id="rId15"/>
    <p:sldId id="264" r:id="rId16"/>
    <p:sldId id="265" r:id="rId17"/>
    <p:sldId id="266" r:id="rId18"/>
    <p:sldId id="267" r:id="rId19"/>
    <p:sldId id="268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CC"/>
    <a:srgbClr val="CC0000"/>
    <a:srgbClr val="00FF00"/>
    <a:srgbClr val="FF9900"/>
    <a:srgbClr val="FFFF00"/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/>
    <p:restoredTop sz="92771"/>
  </p:normalViewPr>
  <p:slideViewPr>
    <p:cSldViewPr showGuides="1"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8" name="Text Box 6"/>
          <p:cNvSpPr txBox="1"/>
          <p:nvPr/>
        </p:nvSpPr>
        <p:spPr>
          <a:xfrm>
            <a:off x="152400" y="533400"/>
            <a:ext cx="8686800" cy="50158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.VnTime" pitchFamily="34" charset="0"/>
              </a:rPr>
              <a:t>             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BUÔN HỒ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HỒNG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Khám phá 1 số loại hoa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Thực vật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dạy: 24/12/2024</a:t>
            </a:r>
            <a:endParaRPr lang="vi-VN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day: Nguyễn Thị </a:t>
            </a:r>
            <a:r>
              <a:rPr lang="vi-VN" altLang="en-US" sz="3200" b="1" i="1" dirty="0">
                <a:solidFill>
                  <a:srgbClr val="FF0000"/>
                </a:solidFill>
                <a:latin typeface=".VnTime" pitchFamily="34" charset="0"/>
              </a:rPr>
              <a:t>Tuyết </a:t>
            </a:r>
            <a:r>
              <a:rPr lang="vi-VN" altLang="en-US" sz="3200" b="1" i="1" dirty="0">
                <a:solidFill>
                  <a:srgbClr val="FF0000"/>
                </a:solidFill>
                <a:latin typeface=".VnTime" pitchFamily="34" charset="0"/>
              </a:rPr>
              <a:t>nhung</a:t>
            </a:r>
            <a:endParaRPr lang="vi-VN" altLang="en-US" sz="3200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228600" y="1676400"/>
            <a:ext cx="8001000" cy="20923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3600">
                <a:gradFill rotWithShape="1">
                  <a:gsLst>
                    <a:gs pos="0">
                      <a:srgbClr val="0000CC"/>
                    </a:gs>
                    <a:gs pos="100000">
                      <a:srgbClr val="9900CC"/>
                    </a:gs>
                  </a:gsLst>
                  <a:lin ang="5400000" scaled="1"/>
                  <a:tileRect/>
                </a:gradFill>
                <a:latin typeface=".VnCooper" charset="0"/>
                <a:ea typeface=".VnCooper" charset="0"/>
              </a:rPr>
              <a:t>C« cho trÎ chèn c«.</a:t>
            </a:r>
            <a:endParaRPr lang="en-US" sz="3600">
              <a:gradFill rotWithShape="1">
                <a:gsLst>
                  <a:gs pos="0">
                    <a:srgbClr val="0000CC"/>
                  </a:gs>
                  <a:gs pos="100000">
                    <a:srgbClr val="9900CC"/>
                  </a:gs>
                </a:gsLst>
                <a:lin ang="5400000" scaled="1"/>
                <a:tileRect/>
              </a:gradFill>
              <a:latin typeface=".VnCooper" charset="0"/>
              <a:ea typeface=".VnCooper" charset="0"/>
            </a:endParaRPr>
          </a:p>
        </p:txBody>
      </p:sp>
      <p:pic>
        <p:nvPicPr>
          <p:cNvPr id="58373" name="Picture 5" descr="Xem trước Hình ả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6"/>
          <p:cNvSpPr txBox="1"/>
          <p:nvPr/>
        </p:nvSpPr>
        <p:spPr>
          <a:xfrm>
            <a:off x="5943600" y="0"/>
            <a:ext cx="32004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nhá, dµi,nhiÒu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 c¸nh 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5" name="Line 7"/>
          <p:cNvSpPr/>
          <p:nvPr/>
        </p:nvSpPr>
        <p:spPr>
          <a:xfrm flipH="1">
            <a:off x="5791200" y="381000"/>
            <a:ext cx="1143000" cy="1066800"/>
          </a:xfrm>
          <a:prstGeom prst="line">
            <a:avLst/>
          </a:prstGeom>
          <a:ln w="508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6" name="Text Box 8"/>
          <p:cNvSpPr txBox="1"/>
          <p:nvPr/>
        </p:nvSpPr>
        <p:spPr>
          <a:xfrm>
            <a:off x="0" y="1143000"/>
            <a:ext cx="29718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Nhuþ hoa ë gi÷a b«ng hoa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7" name="Line 9"/>
          <p:cNvSpPr/>
          <p:nvPr/>
        </p:nvSpPr>
        <p:spPr>
          <a:xfrm>
            <a:off x="2362200" y="1447800"/>
            <a:ext cx="2209800" cy="6096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8" name="Text Box 10"/>
          <p:cNvSpPr txBox="1"/>
          <p:nvPr/>
        </p:nvSpPr>
        <p:spPr>
          <a:xfrm>
            <a:off x="0" y="5638800"/>
            <a:ext cx="39624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to vµ dµi hoa ®ång tiÒn kh«ng cã mïi, cã nhiÒu mµu s¾c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79" name="Line 11"/>
          <p:cNvSpPr/>
          <p:nvPr/>
        </p:nvSpPr>
        <p:spPr>
          <a:xfrm flipV="1">
            <a:off x="1066800" y="5181600"/>
            <a:ext cx="1447800" cy="6858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0" name="Text Box 12"/>
          <p:cNvSpPr txBox="1"/>
          <p:nvPr/>
        </p:nvSpPr>
        <p:spPr>
          <a:xfrm>
            <a:off x="6858000" y="3344863"/>
            <a:ext cx="2286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MÒm, th¶ng,kh«ng cã gai, 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8381" name="Line 13"/>
          <p:cNvSpPr/>
          <p:nvPr/>
        </p:nvSpPr>
        <p:spPr>
          <a:xfrm flipH="1">
            <a:off x="4953000" y="3657600"/>
            <a:ext cx="2286000" cy="2286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2" name="Text Box 14"/>
          <p:cNvSpPr txBox="1"/>
          <p:nvPr/>
        </p:nvSpPr>
        <p:spPr>
          <a:xfrm>
            <a:off x="3733800" y="6034088"/>
            <a:ext cx="5410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§ång TiÒn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6" grpId="0"/>
      <p:bldP spid="58378" grpId="0"/>
      <p:bldP spid="58380" grpId="0"/>
      <p:bldP spid="58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4" name="Picture 4" descr="Hoa Cuc 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 rot="-868478">
            <a:off x="228600" y="1219200"/>
            <a:ext cx="8763000" cy="2614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24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.VnBodoni" pitchFamily="34" charset="0"/>
                <a:ea typeface=".VnBodoni" pitchFamily="34" charset="0"/>
              </a:rPr>
              <a:t>Më réng mµu s¾c cña Hoa §ång TiÒn.</a:t>
            </a:r>
            <a:endParaRPr 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624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Bodoni" pitchFamily="34" charset="0"/>
              <a:ea typeface=".VnBodoni" pitchFamily="34" charset="0"/>
            </a:endParaRPr>
          </a:p>
        </p:txBody>
      </p:sp>
      <p:pic>
        <p:nvPicPr>
          <p:cNvPr id="59397" name="Picture 5" descr="gerbe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8" name="Picture 6" descr="ANI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9" name="Picture 7" descr="P3245218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429000"/>
            <a:ext cx="4572000" cy="3429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9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WordArt 7"/>
          <p:cNvSpPr>
            <a:spLocks noTextEdit="1"/>
          </p:cNvSpPr>
          <p:nvPr/>
        </p:nvSpPr>
        <p:spPr>
          <a:xfrm>
            <a:off x="1752600" y="15240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Cooper" charset="0"/>
              <a:ea typeface=".VnCoop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590800"/>
            <a:ext cx="7010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9600" kern="1200" cap="none" spc="0" normalizeH="0" baseline="0" noProof="0" dirty="0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9600" kern="1200" cap="none" spc="0" normalizeH="0" baseline="0" noProof="0" dirty="0" err="1">
                <a:ln>
                  <a:solidFill>
                    <a:srgbClr val="990000"/>
                  </a:solidFill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9600" kern="1200" cap="none" spc="0" normalizeH="0" baseline="0" noProof="0" dirty="0">
              <a:ln>
                <a:solidFill>
                  <a:srgbClr val="990000"/>
                </a:solidFill>
              </a:ln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4"/>
          <p:cNvSpPr txBox="1"/>
          <p:nvPr/>
        </p:nvSpPr>
        <p:spPr>
          <a:xfrm>
            <a:off x="6400800" y="4953000"/>
            <a:ext cx="2743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  <a:latin typeface=".VnTifani HeavyH" pitchFamily="34" charset="0"/>
              </a:rPr>
              <a:t>Hoa ly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5562600" y="6156325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</a:t>
            </a:r>
            <a:r>
              <a:rPr lang="vi-VN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Hoa dam bu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4876800" y="601980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d</a:t>
            </a: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bụt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6" name="Picture 4" descr="Hoa lan Cattleya by Khoa Moi Truong.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8435" name="Text Box 6"/>
          <p:cNvSpPr txBox="1"/>
          <p:nvPr/>
        </p:nvSpPr>
        <p:spPr>
          <a:xfrm>
            <a:off x="0" y="6216650"/>
            <a:ext cx="533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CC"/>
                </a:solidFill>
                <a:latin typeface=".VnTifani HeavyH" pitchFamily="34" charset="0"/>
              </a:rPr>
              <a:t>Hoa phong lan</a:t>
            </a:r>
            <a:endParaRPr lang="en-US" altLang="en-US" sz="3600" dirty="0">
              <a:solidFill>
                <a:srgbClr val="0000CC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4340" name="Picture 4" descr="Xem trước Hình ả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4953000" y="2286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loa kèn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7" descr="Cuc t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hoa cucva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Cuc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60upload21159cuc20411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62" name="Text Box 6"/>
          <p:cNvSpPr txBox="1"/>
          <p:nvPr/>
        </p:nvSpPr>
        <p:spPr>
          <a:xfrm>
            <a:off x="228600" y="457200"/>
            <a:ext cx="853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latin typeface=".VnTifani HeavyH" pitchFamily="34" charset="0"/>
              </a:rPr>
              <a:t>PhÇn I. G©y høng thó.</a:t>
            </a:r>
            <a:endParaRPr lang="en-US" altLang="en-US" sz="3200" dirty="0">
              <a:latin typeface=".VnTifani HeavyH" pitchFamily="34" charset="0"/>
            </a:endParaRPr>
          </a:p>
        </p:txBody>
      </p:sp>
      <p:sp>
        <p:nvSpPr>
          <p:cNvPr id="3075" name="Text Box 7"/>
          <p:cNvSpPr txBox="1"/>
          <p:nvPr/>
        </p:nvSpPr>
        <p:spPr>
          <a:xfrm>
            <a:off x="838200" y="1981200"/>
            <a:ext cx="662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sz="2000" dirty="0">
              <a:latin typeface=".VnTime" pitchFamily="34" charset="0"/>
            </a:endParaRPr>
          </a:p>
        </p:txBody>
      </p:sp>
      <p:sp>
        <p:nvSpPr>
          <p:cNvPr id="45064" name="Text Box 8"/>
          <p:cNvSpPr txBox="1"/>
          <p:nvPr/>
        </p:nvSpPr>
        <p:spPr>
          <a:xfrm>
            <a:off x="685800" y="1219200"/>
            <a:ext cx="777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.VnTime" pitchFamily="34" charset="0"/>
              </a:rPr>
              <a:t>C« cho trÎ ®äc bµi th¬: Hoa kÕt tr¸i.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304800" y="21336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Trong bµi th¬ “ Hoa kÕt tr¸i” nãi ®Õn nh÷ng lo¹i hoa g×?( Hoa cµ, hoa m­íp, hoa lùu, hoa võng, hoa ®ç, hoa mËn)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228600" y="3810000"/>
            <a:ext cx="8915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Nh÷ng lo¹i hoa ®ã kÕt thµnh qu¶ cho chóng m×nh ¨n. </a:t>
            </a:r>
            <a:endParaRPr lang="en-US" altLang="en-US" sz="3000" b="1" i="1" dirty="0">
              <a:latin typeface=".VnTime" pitchFamily="34" charset="0"/>
            </a:endParaRPr>
          </a:p>
        </p:txBody>
      </p:sp>
      <p:sp>
        <p:nvSpPr>
          <p:cNvPr id="45067" name="Text Box 11"/>
          <p:cNvSpPr txBox="1"/>
          <p:nvPr/>
        </p:nvSpPr>
        <p:spPr>
          <a:xfrm>
            <a:off x="304800" y="4724400"/>
            <a:ext cx="88392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000" b="1" i="1" dirty="0">
                <a:latin typeface=".VnTime" pitchFamily="34" charset="0"/>
              </a:rPr>
              <a:t>- §Ó cã qu¶ ¨n chóng ta ph¶i lµm g×? ( ch¨m sãc c©y, t­íi n­íc, b¾t s©u cho c©y, kh«ng ®­îc h¸i hoa bÎ cµnh)</a:t>
            </a:r>
            <a:endParaRPr lang="en-US" altLang="en-US" sz="3000" b="1" i="1" dirty="0">
              <a:latin typeface=".VnTime" pitchFamily="34" charset="0"/>
            </a:endParaRPr>
          </a:p>
        </p:txBody>
      </p:sp>
      <p:pic>
        <p:nvPicPr>
          <p:cNvPr id="45068" name="Picture 12" descr="Hoa Cuc 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5069" name="Text Box 13"/>
          <p:cNvSpPr txBox="1"/>
          <p:nvPr/>
        </p:nvSpPr>
        <p:spPr>
          <a:xfrm>
            <a:off x="3124200" y="61722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</a:t>
            </a:r>
            <a:r>
              <a:rPr lang="vi-V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4" grpId="0"/>
      <p:bldP spid="45065" grpId="0"/>
      <p:bldP spid="45066" grpId="0"/>
      <p:bldP spid="45067" grpId="0"/>
      <p:bldP spid="450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Dong ti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Cuc tr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4" name="Picture 4" descr="flower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228600" y="5791200"/>
            <a:ext cx="44196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</a:t>
            </a:r>
            <a:r>
              <a:rPr lang="vi-VN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altLang="en-US" sz="5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8" name="Picture 4" descr="Dong ti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5"/>
          <p:cNvSpPr txBox="1"/>
          <p:nvPr/>
        </p:nvSpPr>
        <p:spPr>
          <a:xfrm>
            <a:off x="41910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CC00"/>
                </a:solidFill>
                <a:latin typeface=".VnBodoniH" pitchFamily="34" charset="0"/>
              </a:rPr>
              <a:t>Hoa Đồng Tiền</a:t>
            </a:r>
            <a:endParaRPr lang="en-US" altLang="en-US" sz="4000" dirty="0">
              <a:solidFill>
                <a:srgbClr val="FFCC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2" name="Picture 4" descr="bup sen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8133" name="Text Box 5"/>
          <p:cNvSpPr txBox="1"/>
          <p:nvPr/>
        </p:nvSpPr>
        <p:spPr>
          <a:xfrm>
            <a:off x="6019800" y="57912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.VnTifani HeavyH" pitchFamily="34" charset="0"/>
              </a:rPr>
              <a:t>Hoa sen</a:t>
            </a:r>
            <a:endParaRPr lang="en-US" altLang="en-US" sz="4000" dirty="0">
              <a:solidFill>
                <a:srgbClr val="FFFF00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6" name="Picture 4" descr="Hoa huong d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 Box 5"/>
          <p:cNvSpPr txBox="1"/>
          <p:nvPr/>
        </p:nvSpPr>
        <p:spPr>
          <a:xfrm>
            <a:off x="1600200" y="6096000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5"/>
          <p:cNvSpPr>
            <a:spLocks noTextEdit="1"/>
          </p:cNvSpPr>
          <p:nvPr/>
        </p:nvSpPr>
        <p:spPr>
          <a:xfrm>
            <a:off x="838200" y="152400"/>
            <a:ext cx="7620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BodoniH" pitchFamily="34" charset="0"/>
                <a:ea typeface=".VnBodoniH" pitchFamily="34" charset="0"/>
              </a:rPr>
              <a:t>Quan s¸t ®µm tho¹i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BodoniH" pitchFamily="34" charset="0"/>
              <a:ea typeface=".VnBodoniH" pitchFamily="34" charset="0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304800" y="1295400"/>
            <a:ext cx="8458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CC"/>
                </a:solidFill>
                <a:latin typeface=".VnTime" pitchFamily="34" charset="0"/>
              </a:rPr>
              <a:t>- C« vµ ch¸c ch¸u sÏ cïng t×m hiÓu vÒ 1 sè lo¹i hoa nhÐ</a:t>
            </a:r>
            <a:endParaRPr lang="en-US" altLang="en-US" sz="3600" b="1" i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/>
          <p:nvPr/>
        </p:nvSpPr>
        <p:spPr>
          <a:xfrm>
            <a:off x="304800" y="2971800"/>
            <a:ext cx="8610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CC"/>
                </a:solidFill>
                <a:latin typeface=".VnTime" pitchFamily="34" charset="0"/>
              </a:rPr>
              <a:t>C« cã c©u ®è, líp m×nh nghe xem c©u ®è nãi vÒ hoa g× nhÐ?</a:t>
            </a:r>
            <a:r>
              <a:rPr lang="en-US" altLang="en-US" sz="3200" b="1" dirty="0">
                <a:latin typeface=".VnTime" pitchFamily="34" charset="0"/>
              </a:rPr>
              <a:t> </a:t>
            </a:r>
            <a:endParaRPr lang="en-US" altLang="en-US" sz="3200" b="1" dirty="0">
              <a:latin typeface=".VnTime" pitchFamily="34" charset="0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685800" y="4191000"/>
            <a:ext cx="7086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.VnTime" pitchFamily="34" charset="0"/>
              </a:rPr>
              <a:t>Hoa g× në gi÷a mïa hÌ</a:t>
            </a:r>
            <a:endParaRPr lang="en-US" altLang="en-US" sz="3200" b="1" dirty="0">
              <a:solidFill>
                <a:srgbClr val="009900"/>
              </a:solidFill>
              <a:latin typeface=".VnTime" pitchFamily="34" charset="0"/>
            </a:endParaRPr>
          </a:p>
        </p:txBody>
      </p:sp>
      <p:sp>
        <p:nvSpPr>
          <p:cNvPr id="50185" name="Text Box 9"/>
          <p:cNvSpPr txBox="1"/>
          <p:nvPr/>
        </p:nvSpPr>
        <p:spPr>
          <a:xfrm>
            <a:off x="533400" y="4800600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9900"/>
                </a:solidFill>
                <a:latin typeface=".VnTime" pitchFamily="34" charset="0"/>
              </a:rPr>
              <a:t>Trong ®Çm th¬m m¸t l¸ xoÌ che «?</a:t>
            </a:r>
            <a:endParaRPr lang="en-US" altLang="en-US" sz="3200" b="1" dirty="0">
              <a:solidFill>
                <a:srgbClr val="FF9900"/>
              </a:solidFill>
              <a:latin typeface=".VnTime" pitchFamily="34" charset="0"/>
            </a:endParaRPr>
          </a:p>
        </p:txBody>
      </p:sp>
      <p:sp>
        <p:nvSpPr>
          <p:cNvPr id="50186" name="Text Box 10"/>
          <p:cNvSpPr txBox="1"/>
          <p:nvPr/>
        </p:nvSpPr>
        <p:spPr>
          <a:xfrm>
            <a:off x="1371600" y="57150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6633"/>
                </a:solidFill>
                <a:latin typeface=".VnTime" pitchFamily="34" charset="0"/>
              </a:rPr>
              <a:t>§ã lµ hoa g×?</a:t>
            </a:r>
            <a:endParaRPr lang="en-US" altLang="en-US" sz="3600" b="1" i="1" dirty="0">
              <a:solidFill>
                <a:srgbClr val="996633"/>
              </a:solidFill>
              <a:latin typeface=".VnTime" pitchFamily="34" charset="0"/>
            </a:endParaRPr>
          </a:p>
        </p:txBody>
      </p:sp>
      <p:pic>
        <p:nvPicPr>
          <p:cNvPr id="50187" name="Picture 11" descr="Hoa s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8" name="Text Box 12"/>
          <p:cNvSpPr txBox="1"/>
          <p:nvPr/>
        </p:nvSpPr>
        <p:spPr>
          <a:xfrm>
            <a:off x="5562600" y="5851525"/>
            <a:ext cx="35814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0000CC"/>
                </a:solidFill>
                <a:latin typeface=".VnBlack" pitchFamily="34" charset="0"/>
              </a:rPr>
              <a:t>Hoa Sen</a:t>
            </a:r>
            <a:endParaRPr lang="en-US" altLang="en-US" sz="6000" dirty="0">
              <a:solidFill>
                <a:srgbClr val="0000CC"/>
              </a:solidFill>
              <a:latin typeface=".VnBlack" pitchFamily="34" charset="0"/>
            </a:endParaRPr>
          </a:p>
        </p:txBody>
      </p:sp>
      <p:sp>
        <p:nvSpPr>
          <p:cNvPr id="50189" name="Text Box 13"/>
          <p:cNvSpPr txBox="1"/>
          <p:nvPr/>
        </p:nvSpPr>
        <p:spPr>
          <a:xfrm>
            <a:off x="6324600" y="0"/>
            <a:ext cx="2819400" cy="1890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FFFF00"/>
                </a:solidFill>
                <a:latin typeface=".VnTime" pitchFamily="34" charset="0"/>
              </a:rPr>
              <a:t>C¸nh hoa</a:t>
            </a:r>
            <a:endParaRPr lang="en-US" altLang="en-US" sz="2800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 dirty="0">
                <a:solidFill>
                  <a:srgbClr val="FFFF00"/>
                </a:solidFill>
                <a:latin typeface=".VnTime" pitchFamily="34" charset="0"/>
              </a:rPr>
              <a:t>C¸nh hoa sen to,thu«n trßn,cã nhiÒu c¸nh xÕp chång lªn nhau trªn cuèng hoa</a:t>
            </a:r>
            <a:endParaRPr lang="en-US" altLang="en-US" sz="2000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0" name="Line 14"/>
          <p:cNvSpPr/>
          <p:nvPr/>
        </p:nvSpPr>
        <p:spPr>
          <a:xfrm flipH="1">
            <a:off x="5638800" y="304800"/>
            <a:ext cx="1295400" cy="5334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1" name="Text Box 15"/>
          <p:cNvSpPr txBox="1"/>
          <p:nvPr/>
        </p:nvSpPr>
        <p:spPr>
          <a:xfrm>
            <a:off x="7391400" y="2895600"/>
            <a:ext cx="17526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Nhuþ hoa</a:t>
            </a:r>
            <a:endParaRPr lang="en-US" altLang="en-US" sz="2400" dirty="0">
              <a:solidFill>
                <a:srgbClr val="0000CC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.VnTime" pitchFamily="34" charset="0"/>
              </a:rPr>
              <a:t>Cã mµu vµng,ë xung quanh ®µi hoa.</a:t>
            </a:r>
            <a:endParaRPr lang="en-US" altLang="en-US" sz="2000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0192" name="Line 16"/>
          <p:cNvSpPr/>
          <p:nvPr/>
        </p:nvSpPr>
        <p:spPr>
          <a:xfrm flipH="1">
            <a:off x="6019800" y="3124200"/>
            <a:ext cx="1295400" cy="6858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193" name="Text Box 17"/>
          <p:cNvSpPr txBox="1"/>
          <p:nvPr/>
        </p:nvSpPr>
        <p:spPr>
          <a:xfrm>
            <a:off x="0" y="0"/>
            <a:ext cx="4648200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§µi hoa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 ë gi÷a b«ng hoa, trong ®µi cã h¹t, h¹t sen ®­îc dïng lµm møt hoÆc lµm thuèc, cho vµo c¸c mãn ¨n, h¹t sen rÊt bæ.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4" name="Line 18"/>
          <p:cNvSpPr/>
          <p:nvPr/>
        </p:nvSpPr>
        <p:spPr>
          <a:xfrm>
            <a:off x="2895600" y="304800"/>
            <a:ext cx="2209800" cy="2667000"/>
          </a:xfrm>
          <a:prstGeom prst="line">
            <a:avLst/>
          </a:prstGeom>
          <a:ln w="539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Text Box 19"/>
          <p:cNvSpPr txBox="1"/>
          <p:nvPr/>
        </p:nvSpPr>
        <p:spPr>
          <a:xfrm>
            <a:off x="609600" y="4259263"/>
            <a:ext cx="1219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96" name="Text Box 20"/>
          <p:cNvSpPr txBox="1"/>
          <p:nvPr/>
        </p:nvSpPr>
        <p:spPr>
          <a:xfrm>
            <a:off x="0" y="5638800"/>
            <a:ext cx="34290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.VnTime" pitchFamily="34" charset="0"/>
              </a:rPr>
              <a:t>Cuèng hoa</a:t>
            </a:r>
            <a:endParaRPr lang="en-US" altLang="en-US" sz="2400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.VnTime" pitchFamily="34" charset="0"/>
              </a:rPr>
              <a:t>Th¼ng,h¬i mÒm. Hoa sen trång ë d­íi n­íc,hoa cã mïi th¬m.</a:t>
            </a:r>
            <a:endParaRPr lang="en-US" altLang="en-US"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0197" name="Line 21"/>
          <p:cNvSpPr/>
          <p:nvPr/>
        </p:nvSpPr>
        <p:spPr>
          <a:xfrm flipV="1">
            <a:off x="609600" y="4419600"/>
            <a:ext cx="990600" cy="1219200"/>
          </a:xfrm>
          <a:prstGeom prst="line">
            <a:avLst/>
          </a:prstGeom>
          <a:ln w="476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84" grpId="0"/>
      <p:bldP spid="50185" grpId="0"/>
      <p:bldP spid="50186" grpId="0"/>
      <p:bldP spid="50188" grpId="0"/>
      <p:bldP spid="50189" grpId="0"/>
      <p:bldP spid="50191" grpId="0"/>
      <p:bldP spid="50193" grpId="0"/>
      <p:bldP spid="50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3252" name="Rectangle 4"/>
          <p:cNvSpPr/>
          <p:nvPr/>
        </p:nvSpPr>
        <p:spPr>
          <a:xfrm>
            <a:off x="381000" y="228600"/>
            <a:ext cx="79200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.VnTime" pitchFamily="34" charset="0"/>
              </a:rPr>
              <a:t>C« cã mét c©u ®è n÷a.C¸c ch¸u xem c©u ®è nãi vÒ hoa g× nhÐ</a:t>
            </a: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en-US" sz="32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2057400"/>
            <a:ext cx="7772400" cy="2289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algn="ctr" eaLnBrk="1" hangingPunct="1"/>
            <a:r>
              <a:rPr lang="en-US" altLang="en-US" sz="3600" b="1" dirty="0">
                <a:solidFill>
                  <a:srgbClr val="CC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Th©n cµnh cã nhiÒu gai</a:t>
            </a:r>
            <a:endParaRPr lang="en-US" altLang="en-US" sz="3600" b="1" dirty="0">
              <a:solidFill>
                <a:srgbClr val="CC33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H­¬ng th¬m táa sím mai</a:t>
            </a:r>
            <a:endParaRPr lang="en-US" altLang="en-US" sz="3600" b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Tr¾ng, hång nhung nhiÒu lo¹i</a:t>
            </a:r>
            <a:endParaRPr lang="en-US" altLang="en-US" sz="3600" b="1" dirty="0">
              <a:solidFill>
                <a:srgbClr val="009900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.VnTime" pitchFamily="34" charset="0"/>
              </a:rPr>
              <a:t>§è b¹n biÕt hoa g× ?</a:t>
            </a:r>
            <a:endParaRPr lang="en-US" altLang="en-US" sz="3600" b="1" dirty="0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53254" name="Picture 6" descr="13802971985249CE9A23FA3AF85D57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5" name="Text Box 7"/>
          <p:cNvSpPr txBox="1"/>
          <p:nvPr/>
        </p:nvSpPr>
        <p:spPr>
          <a:xfrm>
            <a:off x="6248400" y="5562600"/>
            <a:ext cx="28956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C¸nh hoa.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C¸nh trßn,mµu ®á,nhiÒu c¸nh,xÕp chång lªn nhau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0" y="4419600"/>
            <a:ext cx="2819400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L¸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L¸ hoa hång trßn h¬i thu«n ,xung quang cã r¨ng c­a,cã mµu xanh,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58" name="Line 10"/>
          <p:cNvSpPr/>
          <p:nvPr/>
        </p:nvSpPr>
        <p:spPr>
          <a:xfrm flipH="1" flipV="1">
            <a:off x="5410200" y="5257800"/>
            <a:ext cx="1524000" cy="5334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59" name="Line 11"/>
          <p:cNvSpPr/>
          <p:nvPr/>
        </p:nvSpPr>
        <p:spPr>
          <a:xfrm flipH="1" flipV="1">
            <a:off x="1143000" y="3886200"/>
            <a:ext cx="2286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0" name="Text Box 12"/>
          <p:cNvSpPr txBox="1"/>
          <p:nvPr/>
        </p:nvSpPr>
        <p:spPr>
          <a:xfrm>
            <a:off x="1905000" y="152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CC00"/>
                </a:solidFill>
                <a:latin typeface=".VnTime" pitchFamily="34" charset="0"/>
              </a:rPr>
              <a:t>Nô hoa</a:t>
            </a:r>
            <a:endParaRPr lang="en-US" altLang="en-US" sz="24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1" name="Line 13"/>
          <p:cNvSpPr/>
          <p:nvPr/>
        </p:nvSpPr>
        <p:spPr>
          <a:xfrm>
            <a:off x="3200400" y="533400"/>
            <a:ext cx="1524000" cy="381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2" name="Text Box 14"/>
          <p:cNvSpPr txBox="1"/>
          <p:nvPr/>
        </p:nvSpPr>
        <p:spPr>
          <a:xfrm>
            <a:off x="6172200" y="0"/>
            <a:ext cx="2971800" cy="195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CC00"/>
                </a:solidFill>
                <a:latin typeface=".VnTime" pitchFamily="34" charset="0"/>
              </a:rPr>
              <a:t>Cµnh hoa cã gai nhän,cã l¸ xÕp sung quanh, hoa hång cã mïi th¬m.hoa hång cã nhiÒu mµu.</a:t>
            </a:r>
            <a:endParaRPr lang="en-US" altLang="en-US" sz="2000" b="1" i="1" dirty="0">
              <a:solidFill>
                <a:srgbClr val="FFCC00"/>
              </a:solidFill>
              <a:latin typeface=".VnTim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CC00"/>
                </a:solidFill>
                <a:latin typeface=".VnTime" pitchFamily="34" charset="0"/>
              </a:rPr>
              <a:t>Cµnh hoa</a:t>
            </a:r>
            <a:endParaRPr lang="en-US" altLang="en-US" sz="2800" b="1" i="1" dirty="0">
              <a:solidFill>
                <a:srgbClr val="FFCC00"/>
              </a:solidFill>
              <a:latin typeface=".VnTime" pitchFamily="34" charset="0"/>
            </a:endParaRPr>
          </a:p>
        </p:txBody>
      </p:sp>
      <p:sp>
        <p:nvSpPr>
          <p:cNvPr id="53263" name="Line 15"/>
          <p:cNvSpPr/>
          <p:nvPr/>
        </p:nvSpPr>
        <p:spPr>
          <a:xfrm flipH="1">
            <a:off x="6705600" y="1828800"/>
            <a:ext cx="762000" cy="11430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4" name="Text Box 16"/>
          <p:cNvSpPr txBox="1"/>
          <p:nvPr/>
        </p:nvSpPr>
        <p:spPr>
          <a:xfrm>
            <a:off x="6781800" y="3802063"/>
            <a:ext cx="2362200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.VnTime" pitchFamily="34" charset="0"/>
              </a:rPr>
              <a:t>Nhuþ hoa</a:t>
            </a:r>
            <a:endParaRPr lang="en-US" altLang="en-US" sz="2400" b="1" i="1" dirty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FF00"/>
                </a:solidFill>
                <a:latin typeface=".VnTime" pitchFamily="34" charset="0"/>
              </a:rPr>
              <a:t>ë gi÷a b«ng hoa, cã mµu vµng</a:t>
            </a:r>
            <a:endParaRPr lang="en-US" altLang="en-US" sz="2000" b="1" i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3265" name="Line 17"/>
          <p:cNvSpPr/>
          <p:nvPr/>
        </p:nvSpPr>
        <p:spPr>
          <a:xfrm flipH="1" flipV="1">
            <a:off x="4419600" y="3276600"/>
            <a:ext cx="2362200" cy="685800"/>
          </a:xfrm>
          <a:prstGeom prst="line">
            <a:avLst/>
          </a:prstGeom>
          <a:ln w="4445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3266" name="Text Box 18"/>
          <p:cNvSpPr txBox="1"/>
          <p:nvPr/>
        </p:nvSpPr>
        <p:spPr>
          <a:xfrm>
            <a:off x="914400" y="6096000"/>
            <a:ext cx="4191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.VnBodoni" pitchFamily="34" charset="0"/>
              </a:rPr>
              <a:t>Hoa Hång</a:t>
            </a:r>
            <a:endParaRPr lang="en-US" altLang="en-US" dirty="0">
              <a:solidFill>
                <a:schemeClr val="bg1"/>
              </a:solidFill>
              <a:latin typeface=".VnBodo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5" grpId="0"/>
      <p:bldP spid="53257" grpId="0"/>
      <p:bldP spid="53260" grpId="0"/>
      <p:bldP spid="53262" grpId="0"/>
      <p:bldP spid="53264" grpId="0"/>
      <p:bldP spid="53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 rot="-1345153">
            <a:off x="101600" y="2189163"/>
            <a:ext cx="8763000" cy="1905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4000">
                <a:gradFill rotWithShape="1">
                  <a:gsLst>
                    <a:gs pos="0">
                      <a:srgbClr val="FF0000"/>
                    </a:gs>
                    <a:gs pos="100000">
                      <a:srgbClr val="9900CC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.VnAristote" charset="0"/>
                <a:ea typeface=".VnAristote" charset="0"/>
              </a:rPr>
              <a:t>Më réng mµu s¾c hoa hång</a:t>
            </a:r>
            <a:endParaRPr lang="en-US" sz="4000">
              <a:gradFill rotWithShape="1">
                <a:gsLst>
                  <a:gs pos="0">
                    <a:srgbClr val="FF0000"/>
                  </a:gs>
                  <a:gs pos="100000">
                    <a:srgbClr val="9900CC"/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.VnAristote" charset="0"/>
              <a:ea typeface=".VnAristote" charset="0"/>
            </a:endParaRPr>
          </a:p>
        </p:txBody>
      </p:sp>
      <p:pic>
        <p:nvPicPr>
          <p:cNvPr id="57349" name="Picture 5" descr="hoa hồng vàng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52800"/>
            <a:ext cx="4495800" cy="3505200"/>
          </a:xfrm>
          <a:ln/>
        </p:spPr>
      </p:pic>
      <p:pic>
        <p:nvPicPr>
          <p:cNvPr id="57350" name="Picture 6" descr="Hoa ho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Hoa h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SuperStock_38-19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3" name="Text Box 9"/>
          <p:cNvSpPr txBox="1"/>
          <p:nvPr/>
        </p:nvSpPr>
        <p:spPr>
          <a:xfrm>
            <a:off x="0" y="63388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.VnTime" pitchFamily="34" charset="0"/>
              </a:rPr>
              <a:t>Hoa Hång Vµng</a:t>
            </a:r>
            <a:endParaRPr lang="en-US" altLang="en-US" sz="28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7354" name="Text Box 10"/>
          <p:cNvSpPr txBox="1"/>
          <p:nvPr/>
        </p:nvSpPr>
        <p:spPr>
          <a:xfrm>
            <a:off x="0" y="2743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C0000"/>
                </a:solidFill>
                <a:latin typeface=".VnTime" pitchFamily="34" charset="0"/>
              </a:rPr>
              <a:t>Hoa Hång Kem</a:t>
            </a:r>
            <a:endParaRPr lang="en-US" altLang="en-US" sz="2800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57355" name="Text Box 11"/>
          <p:cNvSpPr txBox="1"/>
          <p:nvPr/>
        </p:nvSpPr>
        <p:spPr>
          <a:xfrm>
            <a:off x="4572000" y="27432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TÝm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7357" name="Text Box 13"/>
          <p:cNvSpPr txBox="1"/>
          <p:nvPr/>
        </p:nvSpPr>
        <p:spPr>
          <a:xfrm>
            <a:off x="4648200" y="63388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.VnTime" pitchFamily="34" charset="0"/>
              </a:rPr>
              <a:t>Hoa Hång Tr¾ng</a:t>
            </a:r>
            <a:endParaRPr lang="en-US" altLang="en-US" sz="2800" dirty="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7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57355" grpId="0"/>
      <p:bldP spid="5735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1866</Words>
  <Application>WPS Slides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.VnTifani HeavyH</vt:lpstr>
      <vt:lpstr>.VnBodoniH</vt:lpstr>
      <vt:lpstr>.VnBlack</vt:lpstr>
      <vt:lpstr>.VnBodoni</vt:lpstr>
      <vt:lpstr>.VnAristote</vt:lpstr>
      <vt:lpstr>.VnCooper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NSC</dc:creator>
  <cp:lastModifiedBy>ACER</cp:lastModifiedBy>
  <cp:revision>32</cp:revision>
  <dcterms:created xsi:type="dcterms:W3CDTF">2009-10-18T16:56:38Z</dcterms:created>
  <dcterms:modified xsi:type="dcterms:W3CDTF">2025-04-23T13:12:06Z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109B406BBA9F429F833CD55A1697BEBC_13</vt:lpwstr>
  </property>
  <property fmtid="{D5CDD505-2E9C-101B-9397-08002B2CF9AE}" pid="3" name="KSOProductBuildVer">
    <vt:lpwstr>1033-12.2.0.20795</vt:lpwstr>
  </property>
</Properties>
</file>