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26" r:id="rId3"/>
    <p:sldId id="317" r:id="rId5"/>
    <p:sldId id="318" r:id="rId6"/>
    <p:sldId id="319" r:id="rId7"/>
    <p:sldId id="314" r:id="rId8"/>
    <p:sldId id="315" r:id="rId9"/>
    <p:sldId id="320" r:id="rId10"/>
    <p:sldId id="323" r:id="rId11"/>
    <p:sldId id="322" r:id="rId12"/>
    <p:sldId id="300" r:id="rId13"/>
    <p:sldId id="299" r:id="rId14"/>
    <p:sldId id="316" r:id="rId15"/>
    <p:sldId id="324" r:id="rId16"/>
    <p:sldId id="297" r:id="rId17"/>
    <p:sldId id="308" r:id="rId18"/>
    <p:sldId id="310" r:id="rId19"/>
    <p:sldId id="312" r:id="rId20"/>
    <p:sldId id="313" r:id="rId21"/>
    <p:sldId id="307" r:id="rId22"/>
    <p:sldId id="325" r:id="rId23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F00FF"/>
    <a:srgbClr val="3333FF"/>
    <a:srgbClr val="E8B6DB"/>
    <a:srgbClr val="F2F4AA"/>
    <a:srgbClr val="E8B6E8"/>
    <a:srgbClr val="DFE2BC"/>
    <a:srgbClr val="3399FF"/>
    <a:srgbClr val="5968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>
        <p:scale>
          <a:sx n="51" d="100"/>
          <a:sy n="51" d="100"/>
        </p:scale>
        <p:origin x="-498" y="-474"/>
      </p:cViewPr>
      <p:guideLst>
        <p:guide orient="horz" pos="2160"/>
        <p:guide pos="290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44F650E-450A-4356-A2E4-A04E53E042B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p>
            <a:pPr lvl="0" algn="r" eaLnBrk="1" hangingPunct="1">
              <a:buNone/>
            </a:pPr>
            <a:fld id="{9A0DB2DC-4C9A-4742-B13C-FB6460FD3503}" type="slidenum">
              <a:rPr lang="en-US" sz="1200" dirty="0"/>
            </a:fld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en-GB" altLang="x-none" dirty="0"/>
          </a:p>
        </p:txBody>
      </p:sp>
      <p:sp>
        <p:nvSpPr>
          <p:cNvPr id="2355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GB" altLang="x-none" sz="1200" dirty="0">
                <a:cs typeface="Arial" panose="020B0604020202020204" pitchFamily="34" charset="0"/>
              </a:rPr>
            </a:fld>
            <a:endParaRPr lang="en-GB" altLang="x-none" sz="1200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dirty="0"/>
          </a:p>
        </p:txBody>
      </p:sp>
      <p:sp>
        <p:nvSpPr>
          <p:cNvPr id="2458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/>
            </a:fld>
            <a:endParaRPr 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6.wav"/><Relationship Id="rId3" Type="http://schemas.openxmlformats.org/officeDocument/2006/relationships/audio" Target="../media/audio3.wav"/><Relationship Id="rId2" Type="http://schemas.openxmlformats.org/officeDocument/2006/relationships/audio" Target="../media/audio5.wav"/><Relationship Id="rId1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2.wav"/><Relationship Id="rId1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3.wav"/><Relationship Id="rId1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8.wav"/><Relationship Id="rId6" Type="http://schemas.openxmlformats.org/officeDocument/2006/relationships/audio" Target="../media/audio7.wav"/><Relationship Id="rId5" Type="http://schemas.openxmlformats.org/officeDocument/2006/relationships/audio" Target="../media/audio4.wav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audio" Target="../media/audio4.wav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audio" Target="../media/audio4.wav"/><Relationship Id="rId3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audio" Target="../media/audio4.wav"/><Relationship Id="rId3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9.wav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2.wav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>
                <a:alpha val="100000"/>
              </a:srgbClr>
            </a:gs>
            <a:gs pos="17999">
              <a:srgbClr val="FEE7F2">
                <a:alpha val="100000"/>
              </a:srgbClr>
            </a:gs>
            <a:gs pos="36000">
              <a:srgbClr val="FAC77D">
                <a:alpha val="100000"/>
              </a:srgbClr>
            </a:gs>
            <a:gs pos="61000">
              <a:srgbClr val="FBA97D">
                <a:alpha val="100000"/>
              </a:srgbClr>
            </a:gs>
            <a:gs pos="82001">
              <a:srgbClr val="FBD49C">
                <a:alpha val="100000"/>
              </a:srgbClr>
            </a:gs>
            <a:gs pos="100000">
              <a:srgbClr val="FEE7F2">
                <a:alpha val="100000"/>
              </a:srgbClr>
            </a:gs>
          </a:gsLst>
          <a:lin ang="5400000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050" name="WordArt 4"/>
          <p:cNvSpPr>
            <a:spLocks noTextEdit="1"/>
          </p:cNvSpPr>
          <p:nvPr/>
        </p:nvSpPr>
        <p:spPr>
          <a:xfrm>
            <a:off x="457200" y="685800"/>
            <a:ext cx="8001000" cy="12954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  <a:normAutofit/>
          </a:bodyPr>
          <a:p>
            <a:pPr algn="ctr"/>
            <a:endParaRPr lang="vi-VN" altLang="en-US" sz="2400">
              <a:ln w="9525" cap="flat" cmpd="sng">
                <a:solidFill>
                  <a:srgbClr val="00008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latin typeface="Adobe Hebrew" charset="0"/>
              <a:ea typeface="Adobe Hebrew" charset="0"/>
            </a:endParaRPr>
          </a:p>
        </p:txBody>
      </p:sp>
      <p:sp>
        <p:nvSpPr>
          <p:cNvPr id="2051" name="WordArt 6"/>
          <p:cNvSpPr>
            <a:spLocks noTextEdit="1"/>
          </p:cNvSpPr>
          <p:nvPr/>
        </p:nvSpPr>
        <p:spPr>
          <a:xfrm>
            <a:off x="1295400" y="2562225"/>
            <a:ext cx="5715000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  <a:scene3d>
              <a:camera prst="legacyObliqueRight">
                <a:rot lat="0" lon="0" rev="0"/>
              </a:camera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p>
            <a:pPr algn="ctr"/>
            <a:endParaRPr lang="en-US" sz="3600">
              <a:solidFill>
                <a:srgbClr val="FF66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341" name="WordArt 7"/>
          <p:cNvSpPr>
            <a:spLocks noChangeArrowheads="1" noChangeShapeType="1" noTextEdit="1"/>
          </p:cNvSpPr>
          <p:nvPr/>
        </p:nvSpPr>
        <p:spPr bwMode="auto">
          <a:xfrm>
            <a:off x="304800" y="2362199"/>
            <a:ext cx="8610600" cy="440560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3600" b="1" i="0" u="none" strike="noStrike" kern="1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3600" b="1" i="0" u="none" strike="noStrike" kern="1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Đếm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endParaRPr kumimoji="0" lang="en-GB" sz="3600" b="1" i="0" u="none" strike="noStrike" kern="1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DB25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B25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DB25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B25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4 - 5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DB25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B25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DB25B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B25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DB25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B25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DB25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B25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DB25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 Thị </a:t>
            </a: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DB25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huong giang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DB25B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3600" b="0" i="0" u="none" strike="noStrike" kern="1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3" name="WordArt 9"/>
          <p:cNvSpPr>
            <a:spLocks noTextEdit="1"/>
          </p:cNvSpPr>
          <p:nvPr/>
        </p:nvSpPr>
        <p:spPr>
          <a:xfrm>
            <a:off x="2362200" y="4724400"/>
            <a:ext cx="46482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endParaRPr lang="en-US" sz="3600"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1599883"/>
            <a:ext cx="8323263" cy="584200"/>
          </a:xfrm>
          <a:prstGeom prst="rect">
            <a:avLst/>
          </a:prstGeom>
        </p:spPr>
        <p:txBody>
          <a:bodyPr>
            <a:spAutoFit/>
          </a:bodyPr>
          <a:p>
            <a:pPr algn="ctr">
              <a:buNone/>
            </a:pPr>
            <a:r>
              <a:rPr lang="vi-VN" altLang="x-none" sz="32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32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OẠT ĐỘNG HỌC</a:t>
            </a:r>
            <a:r>
              <a:rPr lang="vi-VN" altLang="x-none" sz="32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sz="32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  <a:endParaRPr lang="vi-VN" altLang="x-none" sz="3200" b="1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6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endParaRPr sz="54200" b="1" dirty="0">
              <a:solidFill>
                <a:srgbClr val="FF3300"/>
              </a:solidFill>
              <a:latin typeface=".VnAvant" pitchFamily="34" charset="0"/>
            </a:endParaRPr>
          </a:p>
        </p:txBody>
      </p:sp>
      <p:sp>
        <p:nvSpPr>
          <p:cNvPr id="11267" name="WordArt 8"/>
          <p:cNvSpPr>
            <a:spLocks noTextEdit="1"/>
          </p:cNvSpPr>
          <p:nvPr/>
        </p:nvSpPr>
        <p:spPr>
          <a:xfrm>
            <a:off x="2743200" y="762000"/>
            <a:ext cx="3657600" cy="541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eaLnBrk="0" hangingPunct="0"/>
            <a:r>
              <a:rPr lang="en-US" sz="36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DB25B8"/>
                </a:solidFill>
                <a:latin typeface="Arial Black" panose="020B0A04020102020204" charset="0"/>
                <a:ea typeface="Arial Black" panose="020B0A04020102020204" charset="0"/>
              </a:rPr>
              <a:t>3</a:t>
            </a:r>
            <a:endParaRPr lang="en-US" sz="3600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DB25B8"/>
              </a:solidFill>
              <a:latin typeface="Arial Black" panose="020B0A04020102020204" charset="0"/>
              <a:ea typeface="Arial Black" panose="020B0A040201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4034" name="Picture 2" descr="235cc9e1_93dc_f174_9505_068d9deee2f7_2hmbbsprsot25_simg_65e188_240x320_maxb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371600"/>
            <a:ext cx="2286000" cy="304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6" name="Picture 4" descr="235cc9e1_93dc_f174_9505_068d9deee2f7_2hmbbsprsot25_simg_65e188_240x320_maxb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67200" y="1371600"/>
            <a:ext cx="2286000" cy="304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7" name="Picture 5" descr="235cc9e1_93dc_f174_9505_068d9deee2f7_2hmbbsprsot25_simg_65e188_240x320_maxb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1371600"/>
            <a:ext cx="2286000" cy="304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8"/>
          <p:cNvGrpSpPr/>
          <p:nvPr/>
        </p:nvGrpSpPr>
        <p:grpSpPr>
          <a:xfrm>
            <a:off x="7315200" y="2438400"/>
            <a:ext cx="990600" cy="1371600"/>
            <a:chOff x="2736" y="3456"/>
            <a:chExt cx="480" cy="672"/>
          </a:xfrm>
        </p:grpSpPr>
        <p:sp>
          <p:nvSpPr>
            <p:cNvPr id="12294" name="Rectangle 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2295" name="WordArt 1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3</a:t>
              </a:r>
              <a:endParaRPr lang="en-US" sz="40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3300"/>
                </a:solidFill>
                <a:latin typeface="Arial Black" panose="020B0A04020102020204" charset="0"/>
                <a:ea typeface="Arial Black" panose="020B0A0402010202020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3314" name="WordArt 5"/>
          <p:cNvSpPr>
            <a:spLocks noTextEdit="1"/>
          </p:cNvSpPr>
          <p:nvPr/>
        </p:nvSpPr>
        <p:spPr>
          <a:xfrm>
            <a:off x="1066800" y="2514600"/>
            <a:ext cx="7010400" cy="1709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eaLnBrk="0" hangingPunct="0"/>
            <a:r>
              <a:rPr lang="en-US" sz="36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Cất đồ dùng</a:t>
            </a:r>
            <a:endParaRPr lang="en-US" sz="3600" b="1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4" l="2508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4" l="2508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4" l="2508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y do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8" name="Picture 2" descr="images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1" y="714356"/>
            <a:ext cx="7572395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</a:t>
            </a: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</a:t>
            </a: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</a:t>
            </a:r>
            <a:endParaRPr kumimoji="0" lang="en-US" sz="54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Rectangle 5"/>
          <p:cNvSpPr/>
          <p:nvPr/>
        </p:nvSpPr>
        <p:spPr>
          <a:xfrm>
            <a:off x="2912707" y="1418454"/>
            <a:ext cx="4019293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.VnTime" pitchFamily="34" charset="0"/>
                <a:ea typeface="+mn-ea"/>
                <a:cs typeface="+mn-cs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.VnTime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.VnTime" pitchFamily="34" charset="0"/>
                <a:ea typeface="+mn-ea"/>
                <a:cs typeface="+mn-cs"/>
              </a:rPr>
              <a:t>chơi</a:t>
            </a:r>
            <a:endParaRPr kumimoji="0" lang="en-US" sz="54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63" name="WordArt 5"/>
          <p:cNvSpPr>
            <a:spLocks noTextEdit="1"/>
          </p:cNvSpPr>
          <p:nvPr/>
        </p:nvSpPr>
        <p:spPr>
          <a:xfrm>
            <a:off x="1066800" y="2514600"/>
            <a:ext cx="7010400" cy="1709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eaLnBrk="0" hangingPunct="0"/>
            <a:r>
              <a:rPr lang="en-US" sz="36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Nói nhanh chọn đúng</a:t>
            </a:r>
            <a:endParaRPr lang="en-US" sz="3600" b="1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4" l="2508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4" l="2508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4" l="2508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Rectangle 2"/>
          <p:cNvSpPr/>
          <p:nvPr/>
        </p:nvSpPr>
        <p:spPr>
          <a:xfrm>
            <a:off x="228600" y="230188"/>
            <a:ext cx="2819400" cy="49911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0400" y="198438"/>
            <a:ext cx="2819400" cy="49911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72200" y="198438"/>
            <a:ext cx="2819400" cy="49911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389" name="Picture 2" descr="Káº¿t quáº£ hÃ¬nh áº£nh cho mÅ©"/>
          <p:cNvPicPr>
            <a:picLocks noChangeAspect="1"/>
          </p:cNvPicPr>
          <p:nvPr/>
        </p:nvPicPr>
        <p:blipFill>
          <a:blip r:embed="rId1"/>
          <a:srcRect l="-169" t="16235" r="6171" b="16235"/>
          <a:stretch>
            <a:fillRect/>
          </a:stretch>
        </p:blipFill>
        <p:spPr>
          <a:xfrm>
            <a:off x="371475" y="2062163"/>
            <a:ext cx="2305050" cy="1655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0" name="Picture 4" descr="HÃ¬nh áº£nh cÃ³ liÃªn qu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163" y="1011238"/>
            <a:ext cx="2311400" cy="1782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1" name="Picture 4" descr="HÃ¬nh áº£nh cÃ³ liÃªn qu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538" y="2890838"/>
            <a:ext cx="2200275" cy="1695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6" name="Picture 6" descr="Káº¿t quáº£ hÃ¬nh áº£nh cho cÃ¡i kÃ­nh"/>
          <p:cNvPicPr>
            <a:picLocks noChangeAspect="1"/>
          </p:cNvPicPr>
          <p:nvPr/>
        </p:nvPicPr>
        <p:blipFill>
          <a:blip r:embed="rId4"/>
          <a:srcRect t="27032" r="2393" b="25188"/>
          <a:stretch>
            <a:fillRect/>
          </a:stretch>
        </p:blipFill>
        <p:spPr>
          <a:xfrm>
            <a:off x="6475413" y="838200"/>
            <a:ext cx="2212975" cy="108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6" descr="Káº¿t quáº£ hÃ¬nh áº£nh cho cÃ¡i kÃ­nh"/>
          <p:cNvPicPr>
            <a:picLocks noChangeAspect="1"/>
          </p:cNvPicPr>
          <p:nvPr/>
        </p:nvPicPr>
        <p:blipFill>
          <a:blip r:embed="rId4"/>
          <a:srcRect t="27032" r="2393" b="25188"/>
          <a:stretch>
            <a:fillRect/>
          </a:stretch>
        </p:blipFill>
        <p:spPr>
          <a:xfrm>
            <a:off x="6475413" y="2209800"/>
            <a:ext cx="2212975" cy="108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6" descr="Káº¿t quáº£ hÃ¬nh áº£nh cho cÃ¡i kÃ­nh"/>
          <p:cNvPicPr>
            <a:picLocks noChangeAspect="1"/>
          </p:cNvPicPr>
          <p:nvPr/>
        </p:nvPicPr>
        <p:blipFill>
          <a:blip r:embed="rId4"/>
          <a:srcRect t="27032" r="2393" b="25188"/>
          <a:stretch>
            <a:fillRect/>
          </a:stretch>
        </p:blipFill>
        <p:spPr>
          <a:xfrm>
            <a:off x="6465888" y="3962400"/>
            <a:ext cx="2212975" cy="10826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58"/>
          <p:cNvGrpSpPr/>
          <p:nvPr/>
        </p:nvGrpSpPr>
        <p:grpSpPr>
          <a:xfrm>
            <a:off x="3195638" y="5789613"/>
            <a:ext cx="609600" cy="762000"/>
            <a:chOff x="2736" y="3456"/>
            <a:chExt cx="480" cy="672"/>
          </a:xfrm>
        </p:grpSpPr>
        <p:sp>
          <p:nvSpPr>
            <p:cNvPr id="16405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6406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3</a:t>
              </a:r>
              <a:endParaRPr lang="en-US" sz="40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3300"/>
                </a:solidFill>
                <a:latin typeface="Arial Black" panose="020B0A04020102020204" charset="0"/>
                <a:ea typeface="Arial Black" panose="020B0A04020102020204" charset="0"/>
              </a:endParaRPr>
            </a:p>
          </p:txBody>
        </p:sp>
      </p:grpSp>
      <p:sp>
        <p:nvSpPr>
          <p:cNvPr id="19" name="Smiley Face 18"/>
          <p:cNvSpPr/>
          <p:nvPr/>
        </p:nvSpPr>
        <p:spPr>
          <a:xfrm>
            <a:off x="7667625" y="5735638"/>
            <a:ext cx="990600" cy="990600"/>
          </a:xfrm>
          <a:prstGeom prst="smileyFace">
            <a:avLst>
              <a:gd name="adj" fmla="val 4653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58"/>
          <p:cNvGrpSpPr/>
          <p:nvPr/>
        </p:nvGrpSpPr>
        <p:grpSpPr>
          <a:xfrm>
            <a:off x="4487863" y="5789613"/>
            <a:ext cx="609600" cy="762000"/>
            <a:chOff x="2736" y="3456"/>
            <a:chExt cx="480" cy="672"/>
          </a:xfrm>
        </p:grpSpPr>
        <p:sp>
          <p:nvSpPr>
            <p:cNvPr id="16403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6404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2</a:t>
              </a:r>
              <a:endParaRPr lang="en-US" sz="40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3300"/>
                </a:solidFill>
                <a:latin typeface="Arial Black" panose="020B0A04020102020204" charset="0"/>
                <a:ea typeface="Arial Black" panose="020B0A04020102020204" charset="0"/>
              </a:endParaRPr>
            </a:p>
          </p:txBody>
        </p:sp>
      </p:grpSp>
      <p:sp>
        <p:nvSpPr>
          <p:cNvPr id="23" name="Smiley Face 22"/>
          <p:cNvSpPr/>
          <p:nvPr/>
        </p:nvSpPr>
        <p:spPr>
          <a:xfrm>
            <a:off x="190500" y="5694363"/>
            <a:ext cx="990600" cy="990600"/>
          </a:xfrm>
          <a:prstGeom prst="smileyFace">
            <a:avLst>
              <a:gd name="adj" fmla="val -4653"/>
            </a:avLst>
          </a:prstGeom>
          <a:solidFill>
            <a:srgbClr val="33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Group 58"/>
          <p:cNvGrpSpPr/>
          <p:nvPr/>
        </p:nvGrpSpPr>
        <p:grpSpPr>
          <a:xfrm>
            <a:off x="5715000" y="5778500"/>
            <a:ext cx="609600" cy="762000"/>
            <a:chOff x="2736" y="3456"/>
            <a:chExt cx="480" cy="672"/>
          </a:xfrm>
        </p:grpSpPr>
        <p:sp>
          <p:nvSpPr>
            <p:cNvPr id="16401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6402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1</a:t>
              </a:r>
              <a:endParaRPr lang="en-US" sz="40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3300"/>
                </a:solidFill>
                <a:latin typeface="Arial Black" panose="020B0A04020102020204" charset="0"/>
                <a:ea typeface="Arial Black" panose="020B0A04020102020204" charset="0"/>
              </a:endParaRPr>
            </a:p>
          </p:txBody>
        </p:sp>
      </p:grpSp>
      <p:sp>
        <p:nvSpPr>
          <p:cNvPr id="27" name="Smiley Face 26"/>
          <p:cNvSpPr/>
          <p:nvPr/>
        </p:nvSpPr>
        <p:spPr>
          <a:xfrm>
            <a:off x="1401763" y="5715000"/>
            <a:ext cx="990600" cy="990600"/>
          </a:xfrm>
          <a:prstGeom prst="smileyFace">
            <a:avLst>
              <a:gd name="adj" fmla="val -4653"/>
            </a:avLst>
          </a:prstGeom>
          <a:solidFill>
            <a:srgbClr val="33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Rectangle 2"/>
          <p:cNvSpPr/>
          <p:nvPr/>
        </p:nvSpPr>
        <p:spPr>
          <a:xfrm>
            <a:off x="228600" y="230188"/>
            <a:ext cx="2819400" cy="54086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0400" y="198438"/>
            <a:ext cx="2819400" cy="5410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72200" y="198438"/>
            <a:ext cx="2819400" cy="5410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413" name="Picture 2" descr="Káº¿t quáº£ hÃ¬nh áº£nh cho vay tráº» em"/>
          <p:cNvPicPr>
            <a:picLocks noChangeAspect="1"/>
          </p:cNvPicPr>
          <p:nvPr/>
        </p:nvPicPr>
        <p:blipFill>
          <a:blip r:embed="rId1"/>
          <a:srcRect l="10275" t="6783" r="11357" b="7315"/>
          <a:stretch>
            <a:fillRect/>
          </a:stretch>
        </p:blipFill>
        <p:spPr>
          <a:xfrm>
            <a:off x="604838" y="2057400"/>
            <a:ext cx="2066925" cy="2265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4" name="Picture 4" descr="Káº¿t quáº£ hÃ¬nh áº£nh cho Ã¡o tráº» 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675" y="838200"/>
            <a:ext cx="1822450" cy="182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4" name="Picture 6" descr="Quáº§n kaki bÃ© trai ngáº¯n Carrot B0360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663" y="508000"/>
            <a:ext cx="1731962" cy="1731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6" descr="Quáº§n kaki bÃ© trai ngáº¯n Carrot B0360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075" y="3810000"/>
            <a:ext cx="1731963" cy="1731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7" name="Picture 4" descr="Káº¿t quáº£ hÃ¬nh áº£nh cho Ã¡o tráº» 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675" y="3429000"/>
            <a:ext cx="1822450" cy="182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6" descr="Quáº§n kaki bÃ© trai ngáº¯n Carrot B0360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775" y="2209800"/>
            <a:ext cx="1731963" cy="17319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58"/>
          <p:cNvGrpSpPr/>
          <p:nvPr/>
        </p:nvGrpSpPr>
        <p:grpSpPr>
          <a:xfrm>
            <a:off x="4343400" y="5778500"/>
            <a:ext cx="609600" cy="762000"/>
            <a:chOff x="2736" y="3456"/>
            <a:chExt cx="480" cy="672"/>
          </a:xfrm>
        </p:grpSpPr>
        <p:sp>
          <p:nvSpPr>
            <p:cNvPr id="17429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7430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3</a:t>
              </a:r>
              <a:endParaRPr lang="en-US" sz="40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3300"/>
                </a:solidFill>
                <a:latin typeface="Arial Black" panose="020B0A04020102020204" charset="0"/>
                <a:ea typeface="Arial Black" panose="020B0A04020102020204" charset="0"/>
              </a:endParaRPr>
            </a:p>
          </p:txBody>
        </p:sp>
      </p:grpSp>
      <p:sp>
        <p:nvSpPr>
          <p:cNvPr id="23" name="Smiley Face 22"/>
          <p:cNvSpPr/>
          <p:nvPr/>
        </p:nvSpPr>
        <p:spPr>
          <a:xfrm>
            <a:off x="7667625" y="5735638"/>
            <a:ext cx="990600" cy="990600"/>
          </a:xfrm>
          <a:prstGeom prst="smileyFace">
            <a:avLst>
              <a:gd name="adj" fmla="val 4653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58"/>
          <p:cNvGrpSpPr/>
          <p:nvPr/>
        </p:nvGrpSpPr>
        <p:grpSpPr>
          <a:xfrm>
            <a:off x="3054350" y="5778500"/>
            <a:ext cx="609600" cy="762000"/>
            <a:chOff x="2736" y="3456"/>
            <a:chExt cx="480" cy="672"/>
          </a:xfrm>
        </p:grpSpPr>
        <p:sp>
          <p:nvSpPr>
            <p:cNvPr id="17427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7428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2</a:t>
              </a:r>
              <a:endParaRPr lang="en-US" sz="40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3300"/>
                </a:solidFill>
                <a:latin typeface="Arial Black" panose="020B0A04020102020204" charset="0"/>
                <a:ea typeface="Arial Black" panose="020B0A04020102020204" charset="0"/>
              </a:endParaRPr>
            </a:p>
          </p:txBody>
        </p:sp>
      </p:grpSp>
      <p:sp>
        <p:nvSpPr>
          <p:cNvPr id="27" name="Smiley Face 26"/>
          <p:cNvSpPr/>
          <p:nvPr/>
        </p:nvSpPr>
        <p:spPr>
          <a:xfrm>
            <a:off x="190500" y="5694363"/>
            <a:ext cx="990600" cy="990600"/>
          </a:xfrm>
          <a:prstGeom prst="smileyFace">
            <a:avLst>
              <a:gd name="adj" fmla="val -4653"/>
            </a:avLst>
          </a:prstGeom>
          <a:solidFill>
            <a:srgbClr val="33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Group 58"/>
          <p:cNvGrpSpPr/>
          <p:nvPr/>
        </p:nvGrpSpPr>
        <p:grpSpPr>
          <a:xfrm>
            <a:off x="5715000" y="5778500"/>
            <a:ext cx="609600" cy="762000"/>
            <a:chOff x="2736" y="3456"/>
            <a:chExt cx="480" cy="672"/>
          </a:xfrm>
        </p:grpSpPr>
        <p:sp>
          <p:nvSpPr>
            <p:cNvPr id="17425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7426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1</a:t>
              </a:r>
              <a:endParaRPr lang="en-US" sz="40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3300"/>
                </a:solidFill>
                <a:latin typeface="Arial Black" panose="020B0A04020102020204" charset="0"/>
                <a:ea typeface="Arial Black" panose="020B0A04020102020204" charset="0"/>
              </a:endParaRPr>
            </a:p>
          </p:txBody>
        </p:sp>
      </p:grpSp>
      <p:sp>
        <p:nvSpPr>
          <p:cNvPr id="31" name="Smiley Face 30"/>
          <p:cNvSpPr/>
          <p:nvPr/>
        </p:nvSpPr>
        <p:spPr>
          <a:xfrm>
            <a:off x="1401763" y="5715000"/>
            <a:ext cx="990600" cy="990600"/>
          </a:xfrm>
          <a:prstGeom prst="smileyFace">
            <a:avLst>
              <a:gd name="adj" fmla="val -4653"/>
            </a:avLst>
          </a:prstGeom>
          <a:solidFill>
            <a:srgbClr val="33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Rectangle 2"/>
          <p:cNvSpPr/>
          <p:nvPr/>
        </p:nvSpPr>
        <p:spPr>
          <a:xfrm>
            <a:off x="228600" y="230188"/>
            <a:ext cx="2819400" cy="52879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0400" y="198438"/>
            <a:ext cx="2819400" cy="52879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72200" y="198438"/>
            <a:ext cx="2819400" cy="52879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2770" name="Picture 2" descr="Káº¿t quáº£ hÃ¬nh áº£nh cho vay tráº» em"/>
          <p:cNvPicPr>
            <a:picLocks noChangeAspect="1"/>
          </p:cNvPicPr>
          <p:nvPr/>
        </p:nvPicPr>
        <p:blipFill>
          <a:blip r:embed="rId1"/>
          <a:srcRect l="10275" t="6783" r="11357" b="7315"/>
          <a:stretch>
            <a:fillRect/>
          </a:stretch>
        </p:blipFill>
        <p:spPr>
          <a:xfrm>
            <a:off x="407988" y="3281363"/>
            <a:ext cx="1292225" cy="141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4" descr="Káº¿t quáº£ hÃ¬nh áº£nh cho Ã¡o tráº» 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675" y="1146175"/>
            <a:ext cx="1822450" cy="182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4" descr="Káº¿t quáº£ hÃ¬nh áº£nh cho Ã¡o tráº» 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400" y="3449638"/>
            <a:ext cx="1822450" cy="182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2" descr="Káº¿t quáº£ hÃ¬nh áº£nh cho mÅ©"/>
          <p:cNvPicPr>
            <a:picLocks noChangeAspect="1"/>
          </p:cNvPicPr>
          <p:nvPr/>
        </p:nvPicPr>
        <p:blipFill>
          <a:blip r:embed="rId3"/>
          <a:srcRect l="-169" t="16235" r="6171" b="16235"/>
          <a:stretch>
            <a:fillRect/>
          </a:stretch>
        </p:blipFill>
        <p:spPr>
          <a:xfrm>
            <a:off x="3840163" y="2454275"/>
            <a:ext cx="1430337" cy="10287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58"/>
          <p:cNvGrpSpPr/>
          <p:nvPr/>
        </p:nvGrpSpPr>
        <p:grpSpPr>
          <a:xfrm>
            <a:off x="4343400" y="5778500"/>
            <a:ext cx="609600" cy="762000"/>
            <a:chOff x="2736" y="3456"/>
            <a:chExt cx="480" cy="672"/>
          </a:xfrm>
        </p:grpSpPr>
        <p:sp>
          <p:nvSpPr>
            <p:cNvPr id="18453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8454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3</a:t>
              </a:r>
              <a:endParaRPr lang="en-US" sz="40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3300"/>
                </a:solidFill>
                <a:latin typeface="Arial Black" panose="020B0A04020102020204" charset="0"/>
                <a:ea typeface="Arial Black" panose="020B0A04020102020204" charset="0"/>
              </a:endParaRPr>
            </a:p>
          </p:txBody>
        </p:sp>
      </p:grpSp>
      <p:sp>
        <p:nvSpPr>
          <p:cNvPr id="22" name="Smiley Face 21"/>
          <p:cNvSpPr/>
          <p:nvPr/>
        </p:nvSpPr>
        <p:spPr>
          <a:xfrm>
            <a:off x="7667625" y="5735638"/>
            <a:ext cx="990600" cy="990600"/>
          </a:xfrm>
          <a:prstGeom prst="smileyFace">
            <a:avLst>
              <a:gd name="adj" fmla="val 4653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58"/>
          <p:cNvGrpSpPr/>
          <p:nvPr/>
        </p:nvGrpSpPr>
        <p:grpSpPr>
          <a:xfrm>
            <a:off x="3054350" y="5778500"/>
            <a:ext cx="609600" cy="762000"/>
            <a:chOff x="2736" y="3456"/>
            <a:chExt cx="480" cy="672"/>
          </a:xfrm>
        </p:grpSpPr>
        <p:sp>
          <p:nvSpPr>
            <p:cNvPr id="18451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8452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2</a:t>
              </a:r>
              <a:endParaRPr lang="en-US" sz="40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3300"/>
                </a:solidFill>
                <a:latin typeface="Arial Black" panose="020B0A04020102020204" charset="0"/>
                <a:ea typeface="Arial Black" panose="020B0A04020102020204" charset="0"/>
              </a:endParaRPr>
            </a:p>
          </p:txBody>
        </p:sp>
      </p:grpSp>
      <p:sp>
        <p:nvSpPr>
          <p:cNvPr id="26" name="Smiley Face 25"/>
          <p:cNvSpPr/>
          <p:nvPr/>
        </p:nvSpPr>
        <p:spPr>
          <a:xfrm>
            <a:off x="190500" y="5694363"/>
            <a:ext cx="990600" cy="990600"/>
          </a:xfrm>
          <a:prstGeom prst="smileyFace">
            <a:avLst>
              <a:gd name="adj" fmla="val -4653"/>
            </a:avLst>
          </a:prstGeom>
          <a:solidFill>
            <a:srgbClr val="33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Group 58"/>
          <p:cNvGrpSpPr/>
          <p:nvPr/>
        </p:nvGrpSpPr>
        <p:grpSpPr>
          <a:xfrm>
            <a:off x="5715000" y="5778500"/>
            <a:ext cx="609600" cy="762000"/>
            <a:chOff x="2736" y="3456"/>
            <a:chExt cx="480" cy="672"/>
          </a:xfrm>
        </p:grpSpPr>
        <p:sp>
          <p:nvSpPr>
            <p:cNvPr id="18449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8450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1</a:t>
              </a:r>
              <a:endParaRPr lang="en-US" sz="40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3300"/>
                </a:solidFill>
                <a:latin typeface="Arial Black" panose="020B0A04020102020204" charset="0"/>
                <a:ea typeface="Arial Black" panose="020B0A04020102020204" charset="0"/>
              </a:endParaRPr>
            </a:p>
          </p:txBody>
        </p:sp>
      </p:grpSp>
      <p:sp>
        <p:nvSpPr>
          <p:cNvPr id="30" name="Smiley Face 29"/>
          <p:cNvSpPr/>
          <p:nvPr/>
        </p:nvSpPr>
        <p:spPr>
          <a:xfrm>
            <a:off x="1401763" y="5715000"/>
            <a:ext cx="990600" cy="990600"/>
          </a:xfrm>
          <a:prstGeom prst="smileyFace">
            <a:avLst>
              <a:gd name="adj" fmla="val -4653"/>
            </a:avLst>
          </a:prstGeom>
          <a:solidFill>
            <a:srgbClr val="33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1" name="Picture 2" descr="Káº¿t quáº£ hÃ¬nh áº£nh cho vay tráº» em"/>
          <p:cNvPicPr>
            <a:picLocks noChangeAspect="1"/>
          </p:cNvPicPr>
          <p:nvPr/>
        </p:nvPicPr>
        <p:blipFill>
          <a:blip r:embed="rId1"/>
          <a:srcRect l="10275" t="6783" r="11357" b="7315"/>
          <a:stretch>
            <a:fillRect/>
          </a:stretch>
        </p:blipFill>
        <p:spPr>
          <a:xfrm>
            <a:off x="755650" y="935038"/>
            <a:ext cx="1292225" cy="141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Picture 2" descr="Káº¿t quáº£ hÃ¬nh áº£nh cho vay tráº» em"/>
          <p:cNvPicPr>
            <a:picLocks noChangeAspect="1"/>
          </p:cNvPicPr>
          <p:nvPr/>
        </p:nvPicPr>
        <p:blipFill>
          <a:blip r:embed="rId1"/>
          <a:srcRect l="10275" t="6783" r="11357" b="7315"/>
          <a:stretch>
            <a:fillRect/>
          </a:stretch>
        </p:blipFill>
        <p:spPr>
          <a:xfrm>
            <a:off x="1638300" y="2573338"/>
            <a:ext cx="1292225" cy="1416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Rectangle 2"/>
          <p:cNvSpPr/>
          <p:nvPr/>
        </p:nvSpPr>
        <p:spPr>
          <a:xfrm>
            <a:off x="228600" y="260350"/>
            <a:ext cx="2819400" cy="49498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0400" y="228600"/>
            <a:ext cx="2819400" cy="49498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72200" y="228600"/>
            <a:ext cx="2819400" cy="49498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 descr="Káº¿t quáº£ hÃ¬nh áº£nh cho mÅ©"/>
          <p:cNvPicPr>
            <a:picLocks noChangeAspect="1"/>
          </p:cNvPicPr>
          <p:nvPr/>
        </p:nvPicPr>
        <p:blipFill>
          <a:blip r:embed="rId1"/>
          <a:srcRect l="-169" t="16235" r="6171" b="16235"/>
          <a:stretch>
            <a:fillRect/>
          </a:stretch>
        </p:blipFill>
        <p:spPr>
          <a:xfrm>
            <a:off x="685800" y="647700"/>
            <a:ext cx="1431925" cy="1028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" descr="Káº¿t quáº£ hÃ¬nh áº£nh cho mÅ©"/>
          <p:cNvPicPr>
            <a:picLocks noChangeAspect="1"/>
          </p:cNvPicPr>
          <p:nvPr/>
        </p:nvPicPr>
        <p:blipFill>
          <a:blip r:embed="rId1"/>
          <a:srcRect l="-169" t="16235" r="6171" b="16235"/>
          <a:stretch>
            <a:fillRect/>
          </a:stretch>
        </p:blipFill>
        <p:spPr>
          <a:xfrm>
            <a:off x="1219200" y="2171700"/>
            <a:ext cx="1431925" cy="1028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2" descr="Káº¿t quáº£ hÃ¬nh áº£nh cho mÅ©"/>
          <p:cNvPicPr>
            <a:picLocks noChangeAspect="1"/>
          </p:cNvPicPr>
          <p:nvPr/>
        </p:nvPicPr>
        <p:blipFill>
          <a:blip r:embed="rId1"/>
          <a:srcRect l="-169" t="16235" r="6171" b="16235"/>
          <a:stretch>
            <a:fillRect/>
          </a:stretch>
        </p:blipFill>
        <p:spPr>
          <a:xfrm>
            <a:off x="685800" y="3765550"/>
            <a:ext cx="1431925" cy="1028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4" name="Picture 4" descr="Káº¿t quáº£ hÃ¬nh áº£nh cho Ã¡o tráº» 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528763"/>
            <a:ext cx="2235200" cy="2235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5" name="Picture 2" descr="Káº¿t quáº£ hÃ¬nh áº£nh cho vay tráº» em"/>
          <p:cNvPicPr>
            <a:picLocks noChangeAspect="1"/>
          </p:cNvPicPr>
          <p:nvPr/>
        </p:nvPicPr>
        <p:blipFill>
          <a:blip r:embed="rId3"/>
          <a:srcRect l="10275" t="6783" r="11357" b="7315"/>
          <a:stretch>
            <a:fillRect/>
          </a:stretch>
        </p:blipFill>
        <p:spPr>
          <a:xfrm>
            <a:off x="6697663" y="396875"/>
            <a:ext cx="1768475" cy="1939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6" name="Picture 2" descr="Káº¿t quáº£ hÃ¬nh áº£nh cho vay tráº» em"/>
          <p:cNvPicPr>
            <a:picLocks noChangeAspect="1"/>
          </p:cNvPicPr>
          <p:nvPr/>
        </p:nvPicPr>
        <p:blipFill>
          <a:blip r:embed="rId3"/>
          <a:srcRect l="10275" t="6783" r="11357" b="7315"/>
          <a:stretch>
            <a:fillRect/>
          </a:stretch>
        </p:blipFill>
        <p:spPr>
          <a:xfrm>
            <a:off x="6783388" y="2940050"/>
            <a:ext cx="1768475" cy="193833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58"/>
          <p:cNvGrpSpPr/>
          <p:nvPr/>
        </p:nvGrpSpPr>
        <p:grpSpPr>
          <a:xfrm>
            <a:off x="5334000" y="5715000"/>
            <a:ext cx="609600" cy="762000"/>
            <a:chOff x="2736" y="3456"/>
            <a:chExt cx="480" cy="672"/>
          </a:xfrm>
        </p:grpSpPr>
        <p:sp>
          <p:nvSpPr>
            <p:cNvPr id="19477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9478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3</a:t>
              </a:r>
              <a:endParaRPr lang="en-US" sz="40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3300"/>
                </a:solidFill>
                <a:latin typeface="Arial Black" panose="020B0A04020102020204" charset="0"/>
                <a:ea typeface="Arial Black" panose="020B0A04020102020204" charset="0"/>
              </a:endParaRPr>
            </a:p>
          </p:txBody>
        </p:sp>
      </p:grpSp>
      <p:sp>
        <p:nvSpPr>
          <p:cNvPr id="35" name="Smiley Face 34"/>
          <p:cNvSpPr/>
          <p:nvPr/>
        </p:nvSpPr>
        <p:spPr>
          <a:xfrm>
            <a:off x="7667625" y="5735638"/>
            <a:ext cx="990600" cy="990600"/>
          </a:xfrm>
          <a:prstGeom prst="smileyFace">
            <a:avLst>
              <a:gd name="adj" fmla="val 4653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58"/>
          <p:cNvGrpSpPr/>
          <p:nvPr/>
        </p:nvGrpSpPr>
        <p:grpSpPr>
          <a:xfrm>
            <a:off x="4305300" y="5735638"/>
            <a:ext cx="609600" cy="762000"/>
            <a:chOff x="2736" y="3456"/>
            <a:chExt cx="480" cy="672"/>
          </a:xfrm>
        </p:grpSpPr>
        <p:sp>
          <p:nvSpPr>
            <p:cNvPr id="19475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9476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2</a:t>
              </a:r>
              <a:endParaRPr lang="en-US" sz="40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3300"/>
                </a:solidFill>
                <a:latin typeface="Arial Black" panose="020B0A04020102020204" charset="0"/>
                <a:ea typeface="Arial Black" panose="020B0A04020102020204" charset="0"/>
              </a:endParaRPr>
            </a:p>
          </p:txBody>
        </p:sp>
      </p:grpSp>
      <p:sp>
        <p:nvSpPr>
          <p:cNvPr id="67" name="Smiley Face 66"/>
          <p:cNvSpPr/>
          <p:nvPr/>
        </p:nvSpPr>
        <p:spPr>
          <a:xfrm>
            <a:off x="190500" y="5694363"/>
            <a:ext cx="990600" cy="990600"/>
          </a:xfrm>
          <a:prstGeom prst="smileyFace">
            <a:avLst>
              <a:gd name="adj" fmla="val -4653"/>
            </a:avLst>
          </a:prstGeom>
          <a:solidFill>
            <a:srgbClr val="33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0" name="Group 58"/>
          <p:cNvGrpSpPr/>
          <p:nvPr/>
        </p:nvGrpSpPr>
        <p:grpSpPr>
          <a:xfrm>
            <a:off x="3200400" y="5735638"/>
            <a:ext cx="609600" cy="762000"/>
            <a:chOff x="2736" y="3456"/>
            <a:chExt cx="480" cy="672"/>
          </a:xfrm>
        </p:grpSpPr>
        <p:sp>
          <p:nvSpPr>
            <p:cNvPr id="19473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9474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1</a:t>
              </a:r>
              <a:endParaRPr lang="en-US" sz="40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3300"/>
                </a:solidFill>
                <a:latin typeface="Arial Black" panose="020B0A04020102020204" charset="0"/>
                <a:ea typeface="Arial Black" panose="020B0A04020102020204" charset="0"/>
              </a:endParaRPr>
            </a:p>
          </p:txBody>
        </p:sp>
      </p:grpSp>
      <p:sp>
        <p:nvSpPr>
          <p:cNvPr id="71" name="Smiley Face 70"/>
          <p:cNvSpPr/>
          <p:nvPr/>
        </p:nvSpPr>
        <p:spPr>
          <a:xfrm>
            <a:off x="1401763" y="5715000"/>
            <a:ext cx="990600" cy="990600"/>
          </a:xfrm>
          <a:prstGeom prst="smileyFace">
            <a:avLst>
              <a:gd name="adj" fmla="val -4653"/>
            </a:avLst>
          </a:prstGeom>
          <a:solidFill>
            <a:srgbClr val="33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5" grpId="0" animBg="1"/>
      <p:bldP spid="67" grpId="0" animBg="1"/>
      <p:bldP spid="7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Rectangle 4"/>
          <p:cNvSpPr/>
          <p:nvPr/>
        </p:nvSpPr>
        <p:spPr>
          <a:xfrm>
            <a:off x="2371853" y="1399994"/>
            <a:ext cx="4019293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483" name="WordArt 5"/>
          <p:cNvSpPr>
            <a:spLocks noTextEdit="1"/>
          </p:cNvSpPr>
          <p:nvPr/>
        </p:nvSpPr>
        <p:spPr>
          <a:xfrm>
            <a:off x="1066800" y="2514600"/>
            <a:ext cx="6629400" cy="1709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eaLnBrk="0" hangingPunct="0"/>
            <a:r>
              <a:rPr lang="en-US" sz="36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Kết bạn</a:t>
            </a:r>
            <a:endParaRPr lang="en-US" sz="3600" b="1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4" l="2508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4" l="2508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4" l="2508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mBanThan-V.A-416595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4" name="Picture 4" descr="Picture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9688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1447800" y="796925"/>
            <a:ext cx="6515100" cy="4648200"/>
          </a:xfrm>
          <a:prstGeom prst="rect">
            <a:avLst/>
          </a:prstGeom>
        </p:spPr>
        <p:txBody>
          <a:bodyPr wrap="square">
            <a:spAutoFit/>
          </a:bodyPr>
          <a:p>
            <a:pPr marL="571500" indent="-571500" algn="ctr" eaLnBrk="0" hangingPunct="0">
              <a:spcBef>
                <a:spcPct val="50000"/>
              </a:spcBef>
              <a:buAutoNum type="romanUcPeriod"/>
            </a:pPr>
            <a:r>
              <a:rPr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yêu cầu</a:t>
            </a:r>
            <a:endParaRPr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None/>
            </a:pPr>
            <a:r>
              <a:rPr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Mục đích – yêu cầu:</a:t>
            </a:r>
            <a:endParaRPr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None/>
            </a:pPr>
            <a: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1. Kiến thức: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None/>
            </a:pP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Trẻ đếm đến 3. Nhận biết nhóm có 3 đối tượng. Nhận biết số chữ 3 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None/>
            </a:pPr>
            <a: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2. Kỹ  năng: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None/>
            </a:pP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Rèn kỹ năng đếm th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thạo từ 1 đến 3.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None/>
            </a:pP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Phát triển kỹ năng quan sát nhận ra nhóm có 3 đối tượng .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None/>
            </a:pP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L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quen với thao tác kích chuột v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số tương ứng trên máy vi tính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None/>
            </a:pP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Trẻ mạnh dạn tự tin khi tham gia trò chơi .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None/>
            </a:pPr>
            <a: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Thá i độ: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None/>
            </a:pP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Trẻ  hứng thú  tham gia các hoạ t động 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None/>
            </a:pP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Biết yêu quý giữ gì sạch sẽ những sản phẩm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6" name="Picture 4" descr="4a1be76c_23645483_44_resize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1143000" y="3352800"/>
            <a:ext cx="7239000" cy="1569660"/>
          </a:xfrm>
          <a:prstGeom prst="rect">
            <a:avLst/>
          </a:prstGeom>
        </p:spPr>
        <p:txBody>
          <a:bodyPr spcFirstLastPara="1" numCol="1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altLang="en-US" sz="4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húc các con luôn ngoan ngoãn và học giỏi</a:t>
            </a:r>
            <a:endParaRPr kumimoji="0" lang="vi-VN" altLang="en-US" sz="44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63649"/>
            <a:ext cx="7060573" cy="10156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3. </a:t>
            </a:r>
            <a:r>
              <a:rPr kumimoji="0" lang="en-US" sz="60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60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endParaRPr kumimoji="0" lang="en-US" sz="60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endParaRPr dirty="0"/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p>
            <a:endParaRPr dirty="0"/>
          </a:p>
        </p:txBody>
      </p:sp>
      <p:pic>
        <p:nvPicPr>
          <p:cNvPr id="4100" name="Picture 4" descr="Picture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762" y="39688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1" name="Rectangle 4"/>
          <p:cNvSpPr/>
          <p:nvPr/>
        </p:nvSpPr>
        <p:spPr>
          <a:xfrm>
            <a:off x="1600200" y="914400"/>
            <a:ext cx="6324600" cy="2554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Chuẩn bị: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Đồ dùng của cô: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Phần mềm powerpoint chứa nội dung b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dạy 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Máy tính, ti vi, mô hình siêu thị có các mặt h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có số lượng l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Nhạc b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Bé đi siêu thị, tìm bạn thân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Đồ dung của trẻ:</a:t>
            </a:r>
            <a:r>
              <a:rPr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trẻ  một  khay có  3 cái áo , 1 thẻ số 3 que tính một mảnh bìa trắng cho trẻ xếp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2" name="Picture 4" descr="Picture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9688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Rectangle 4"/>
          <p:cNvSpPr/>
          <p:nvPr/>
        </p:nvSpPr>
        <p:spPr>
          <a:xfrm>
            <a:off x="2286000" y="990600"/>
            <a:ext cx="60960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0" hangingPunct="0">
              <a:spcBef>
                <a:spcPct val="50000"/>
              </a:spcBef>
            </a:pPr>
            <a:endParaRPr sz="20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57400" y="990600"/>
            <a:ext cx="5638800" cy="4400550"/>
          </a:xfrm>
          <a:prstGeom prst="rect">
            <a:avLst/>
          </a:prstGeom>
        </p:spPr>
        <p:txBody>
          <a:bodyPr>
            <a:spAutoFit/>
          </a:bodyPr>
          <a:p>
            <a:pPr algn="ctr" eaLnBrk="0" hangingPunct="0">
              <a:spcBef>
                <a:spcPct val="50000"/>
              </a:spcBef>
              <a:buNone/>
            </a:pPr>
            <a:r>
              <a:rPr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Cách tiến h</a:t>
            </a:r>
            <a:r>
              <a:rPr sz="20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endParaRPr sz="20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  <a:buNone/>
            </a:pPr>
            <a:r>
              <a:rPr sz="2000" b="1" dirty="0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Ổn định tổ chức</a:t>
            </a:r>
            <a:endParaRPr sz="2000" b="1" dirty="0">
              <a:solidFill>
                <a:srgbClr val="2222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spcBef>
                <a:spcPct val="50000"/>
              </a:spcBef>
              <a:buNone/>
            </a:pPr>
            <a:r>
              <a:rPr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hát: “ Bé đi siêu thị”</a:t>
            </a:r>
            <a:endParaRPr sz="2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sz="2000" b="1" dirty="0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Hoạt động 2: phương pháp hình thức tổ chức </a:t>
            </a:r>
            <a:endParaRPr sz="2000" b="1" dirty="0">
              <a:solidFill>
                <a:srgbClr val="2222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Ôn số lượng 2: 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trẻ đếm các mặt h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trong siêu thị có số lượng l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Đếm đến 3 nhận biết chữ số 3, nhận biết nhóm có số lượng 3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Ôn luyện củng cố, kết thúc </a:t>
            </a:r>
            <a:endParaRPr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har char="-"/>
            </a:pPr>
            <a:r>
              <a:rPr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 chơi 1 : Nói nhanh chọn đúng</a:t>
            </a:r>
            <a:endParaRPr sz="2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har char="-"/>
            </a:pPr>
            <a:r>
              <a:rPr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 chơi  2 : Kết bạn.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0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146" name="WordArt 5"/>
          <p:cNvSpPr>
            <a:spLocks noTextEdit="1"/>
          </p:cNvSpPr>
          <p:nvPr/>
        </p:nvSpPr>
        <p:spPr>
          <a:xfrm>
            <a:off x="1066800" y="2514600"/>
            <a:ext cx="7010400" cy="1709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eaLnBrk="0" hangingPunct="0"/>
            <a:r>
              <a:rPr lang="en-US" sz="36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Hát: Bé đi siêu thị</a:t>
            </a:r>
            <a:endParaRPr lang="en-US" sz="3600" b="1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63649"/>
            <a:ext cx="7060574" cy="10156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1. </a:t>
            </a:r>
            <a:r>
              <a:rPr kumimoji="0" lang="en-US" sz="60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Ổn</a:t>
            </a:r>
            <a:r>
              <a:rPr kumimoji="0" lang="en-US" sz="60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60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60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endParaRPr kumimoji="0" lang="en-US" sz="60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4" l="2508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4" l="2508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4" l="25088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eu t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170" name="WordArt 5"/>
          <p:cNvSpPr>
            <a:spLocks noTextEdit="1"/>
          </p:cNvSpPr>
          <p:nvPr/>
        </p:nvSpPr>
        <p:spPr>
          <a:xfrm>
            <a:off x="1066800" y="2743200"/>
            <a:ext cx="7010400" cy="1709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eaLnBrk="0" hangingPunct="0"/>
            <a:r>
              <a:rPr lang="en-US" sz="24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Lấy đồ dùng</a:t>
            </a:r>
            <a:endParaRPr lang="en-US" sz="2400" b="1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997" y="21280"/>
            <a:ext cx="8944005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4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4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4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4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endParaRPr kumimoji="0" lang="en-US" sz="44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1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2.1. </a:t>
            </a:r>
            <a:r>
              <a:rPr kumimoji="0" lang="en-US" sz="4400" b="1" i="1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</a:t>
            </a:r>
            <a:r>
              <a:rPr kumimoji="0" lang="en-US" sz="4400" b="1" i="1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1" i="1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4400" b="1" i="1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1" i="1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4400" b="1" i="1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2</a:t>
            </a:r>
            <a:endParaRPr kumimoji="0" lang="en-US" sz="4400" b="1" i="1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4" l="2508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4" l="2508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4" l="25088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y do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" name="6-Point Star 28"/>
          <p:cNvSpPr/>
          <p:nvPr/>
        </p:nvSpPr>
        <p:spPr>
          <a:xfrm>
            <a:off x="1571625" y="2143125"/>
            <a:ext cx="5357813" cy="5000625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 descr="images (1)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28875" y="3714750"/>
            <a:ext cx="1785938" cy="1714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Oval 13"/>
          <p:cNvSpPr/>
          <p:nvPr/>
        </p:nvSpPr>
        <p:spPr>
          <a:xfrm>
            <a:off x="0" y="0"/>
            <a:ext cx="4357688" cy="29289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4" descr="tải xuống (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3" y="785813"/>
            <a:ext cx="1357312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20" descr="tải xuống (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63" y="428625"/>
            <a:ext cx="1357312" cy="2000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 descr="images (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438" y="857250"/>
            <a:ext cx="1785937" cy="185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Picture 24" descr="images (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3" y="857250"/>
            <a:ext cx="1857375" cy="1857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Hexagon 25"/>
          <p:cNvSpPr/>
          <p:nvPr/>
        </p:nvSpPr>
        <p:spPr>
          <a:xfrm>
            <a:off x="4857750" y="214313"/>
            <a:ext cx="4000500" cy="3286125"/>
          </a:xfrm>
          <a:prstGeom prst="hexagon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57375" y="1285875"/>
            <a:ext cx="714375" cy="1323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x-none" sz="8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1" name="Picture 30" descr="tải xuống (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313" y="4214813"/>
            <a:ext cx="1714500" cy="1500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TextBox 32"/>
          <p:cNvSpPr txBox="1"/>
          <p:nvPr/>
        </p:nvSpPr>
        <p:spPr>
          <a:xfrm>
            <a:off x="3929063" y="2428875"/>
            <a:ext cx="857250" cy="1323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x-none" sz="8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715125" y="1928813"/>
            <a:ext cx="646113" cy="1323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x-none" sz="8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206" name="Picture 16" descr="images (1)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86250" y="3714750"/>
            <a:ext cx="1857375" cy="1714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199925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199925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6" grpId="0" animBg="1"/>
      <p:bldP spid="26" grpId="1" animBg="1"/>
      <p:bldP spid="28" grpId="0"/>
      <p:bldP spid="28" grpId="1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8" name="Picture 3" descr="tải xuống (7)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48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-55984" y="1214422"/>
            <a:ext cx="8839199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4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4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4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4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3</a:t>
            </a:r>
            <a:endParaRPr kumimoji="0" lang="en-US" sz="40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endParaRPr kumimoji="0" lang="en-US" sz="40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52400" y="2537861"/>
            <a:ext cx="4286248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4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4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4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vi-VN" sz="40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3012" name="Picture 4" descr="235cc9e1_93dc_f174_9505_068d9deee2f7_2hmbbsprsot25_simg_65e188_240x320_maxb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371600"/>
            <a:ext cx="2286000" cy="304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5" name="Picture 7" descr="235cc9e1_93dc_f174_9505_068d9deee2f7_2hmbbsprsot25_simg_65e188_240x320_maxb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4800" y="1371600"/>
            <a:ext cx="2286000" cy="304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6" name="Picture 8" descr="235cc9e1_93dc_f174_9505_068d9deee2f7_2hmbbsprsot25_simg_65e188_240x320_maxb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7400" y="1371600"/>
            <a:ext cx="2286000" cy="304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1530</Words>
  <Application>WPS Slides</Application>
  <PresentationFormat>On-screen Show (4:3)</PresentationFormat>
  <Paragraphs>104</Paragraphs>
  <Slides>20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3" baseType="lpstr">
      <vt:lpstr>Arial</vt:lpstr>
      <vt:lpstr>SimSun</vt:lpstr>
      <vt:lpstr>Wingdings</vt:lpstr>
      <vt:lpstr>Adobe Hebrew</vt:lpstr>
      <vt:lpstr>Segoe Print</vt:lpstr>
      <vt:lpstr>Times New Roman</vt:lpstr>
      <vt:lpstr>.VnAvant</vt:lpstr>
      <vt:lpstr>Arial Black</vt:lpstr>
      <vt:lpstr>Microsoft YaHei</vt:lpstr>
      <vt:lpstr>Arial Unicode MS</vt:lpstr>
      <vt:lpstr>Calibri</vt:lpstr>
      <vt:lpstr>.VnTime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Mobile: 098.9535.907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HUY TUYEN</dc:creator>
  <cp:lastModifiedBy>Giang Nguyễn</cp:lastModifiedBy>
  <cp:revision>139</cp:revision>
  <dcterms:created xsi:type="dcterms:W3CDTF">2012-02-09T01:31:00Z</dcterms:created>
  <dcterms:modified xsi:type="dcterms:W3CDTF">2025-04-22T05:26:18Z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333DCA46DF2B430CBA24321E9E654D84_12</vt:lpwstr>
  </property>
  <property fmtid="{D5CDD505-2E9C-101B-9397-08002B2CF9AE}" pid="3" name="KSOProductBuildVer">
    <vt:lpwstr>1033-12.2.0.20795</vt:lpwstr>
  </property>
</Properties>
</file>